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61" r:id="rId4"/>
    <p:sldId id="260" r:id="rId5"/>
    <p:sldId id="259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74" r:id="rId23"/>
    <p:sldId id="272" r:id="rId24"/>
    <p:sldId id="264" r:id="rId25"/>
    <p:sldId id="293" r:id="rId26"/>
    <p:sldId id="295" r:id="rId27"/>
    <p:sldId id="296" r:id="rId28"/>
    <p:sldId id="297" r:id="rId29"/>
    <p:sldId id="298" r:id="rId30"/>
    <p:sldId id="299" r:id="rId31"/>
    <p:sldId id="300" r:id="rId32"/>
    <p:sldId id="29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A8C2C"/>
    <a:srgbClr val="009900"/>
    <a:srgbClr val="000099"/>
    <a:srgbClr val="660066"/>
    <a:srgbClr val="CC3399"/>
    <a:srgbClr val="C1C1C1"/>
    <a:srgbClr val="F1FF9B"/>
    <a:srgbClr val="FFE0A3"/>
    <a:srgbClr val="70A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080" y="5261460"/>
            <a:ext cx="7772400" cy="763525"/>
          </a:xfrm>
          <a:effectLst/>
        </p:spPr>
        <p:txBody>
          <a:bodyPr>
            <a:normAutofit/>
          </a:bodyPr>
          <a:lstStyle>
            <a:lvl1pPr algn="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1425" y="4192525"/>
            <a:ext cx="6400800" cy="1068935"/>
          </a:xfrm>
        </p:spPr>
        <p:txBody>
          <a:bodyPr>
            <a:normAutofit/>
          </a:bodyPr>
          <a:lstStyle>
            <a:lvl1pPr marL="0" indent="0" algn="r">
              <a:buNone/>
              <a:defRPr sz="2600">
                <a:solidFill>
                  <a:srgbClr val="0070C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</a:t>
            </a:r>
          </a:p>
          <a:p>
            <a:r>
              <a:rPr lang="en-US" dirty="0"/>
              <a:t>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985720"/>
            <a:ext cx="8229600" cy="458115"/>
          </a:xfrm>
          <a:effectLst/>
        </p:spPr>
        <p:txBody>
          <a:bodyPr>
            <a:normAutofit/>
          </a:bodyPr>
          <a:lstStyle>
            <a:lvl1pPr algn="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080" y="1901950"/>
            <a:ext cx="7329840" cy="3970329"/>
          </a:xfrm>
        </p:spPr>
        <p:txBody>
          <a:bodyPr/>
          <a:lstStyle>
            <a:lvl1pPr>
              <a:defRPr sz="28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527605"/>
            <a:ext cx="7016195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7016195" cy="4581150"/>
          </a:xfrm>
        </p:spPr>
        <p:txBody>
          <a:bodyPr/>
          <a:lstStyle>
            <a:lvl1pPr>
              <a:defRPr sz="28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140" y="1291130"/>
            <a:ext cx="8076895" cy="610820"/>
          </a:xfrm>
          <a:effectLst/>
        </p:spPr>
        <p:txBody>
          <a:bodyPr>
            <a:normAutofit/>
          </a:bodyPr>
          <a:lstStyle>
            <a:lvl1pPr algn="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70" y="190195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70" y="2531813"/>
            <a:ext cx="4040188" cy="3035058"/>
          </a:xfrm>
        </p:spPr>
        <p:txBody>
          <a:bodyPr/>
          <a:lstStyle>
            <a:lvl1pPr>
              <a:defRPr sz="2400">
                <a:solidFill>
                  <a:srgbClr val="0070C0"/>
                </a:solidFill>
              </a:defRPr>
            </a:lvl1pPr>
            <a:lvl2pPr>
              <a:defRPr sz="2000">
                <a:solidFill>
                  <a:srgbClr val="0070C0"/>
                </a:solidFill>
              </a:defRPr>
            </a:lvl2pPr>
            <a:lvl3pPr>
              <a:defRPr sz="1800">
                <a:solidFill>
                  <a:srgbClr val="0070C0"/>
                </a:solidFill>
              </a:defRPr>
            </a:lvl3pPr>
            <a:lvl4pPr>
              <a:defRPr sz="1600">
                <a:solidFill>
                  <a:srgbClr val="0070C0"/>
                </a:solidFill>
              </a:defRPr>
            </a:lvl4pPr>
            <a:lvl5pPr>
              <a:defRPr sz="1600">
                <a:solidFill>
                  <a:srgbClr val="0070C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901950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31813"/>
            <a:ext cx="4041775" cy="3035058"/>
          </a:xfrm>
        </p:spPr>
        <p:txBody>
          <a:bodyPr/>
          <a:lstStyle>
            <a:lvl1pPr>
              <a:defRPr sz="2400">
                <a:solidFill>
                  <a:srgbClr val="0070C0"/>
                </a:solidFill>
              </a:defRPr>
            </a:lvl1pPr>
            <a:lvl2pPr>
              <a:defRPr sz="2000">
                <a:solidFill>
                  <a:srgbClr val="0070C0"/>
                </a:solidFill>
              </a:defRPr>
            </a:lvl2pPr>
            <a:lvl3pPr>
              <a:defRPr sz="1800">
                <a:solidFill>
                  <a:srgbClr val="0070C0"/>
                </a:solidFill>
              </a:defRPr>
            </a:lvl3pPr>
            <a:lvl4pPr>
              <a:defRPr sz="1600">
                <a:solidFill>
                  <a:srgbClr val="0070C0"/>
                </a:solidFill>
              </a:defRPr>
            </a:lvl4pPr>
            <a:lvl5pPr>
              <a:defRPr sz="1600">
                <a:solidFill>
                  <a:srgbClr val="0070C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0608" y="-1"/>
            <a:ext cx="10513168" cy="685800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80528" y="260647"/>
            <a:ext cx="9073008" cy="3384377"/>
          </a:xfrm>
          <a:effectLst>
            <a:glow rad="1892300">
              <a:srgbClr val="00B050">
                <a:alpha val="40000"/>
              </a:srgbClr>
            </a:glow>
          </a:effectLst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</a:rPr>
              <a:t> </a:t>
            </a:r>
            <a:r>
              <a:rPr lang="ru-RU" sz="48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Bookman Old Style" pitchFamily="18" charset="0"/>
              </a:rPr>
              <a:t>«Экологическое воспитание школьников на уроках географии и </a:t>
            </a:r>
            <a:endParaRPr lang="ru-RU" sz="4800" b="1" i="1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  <a:latin typeface="Bookman Old Style" pitchFamily="18" charset="0"/>
            </a:endParaRPr>
          </a:p>
          <a:p>
            <a:pPr algn="ctr"/>
            <a:r>
              <a:rPr lang="ru-RU" sz="48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Bookman Old Style" pitchFamily="18" charset="0"/>
              </a:rPr>
              <a:t>во </a:t>
            </a:r>
            <a:r>
              <a:rPr lang="ru-RU" sz="48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Bookman Old Style" pitchFamily="18" charset="0"/>
              </a:rPr>
              <a:t>внеурочное время» </a:t>
            </a:r>
            <a:endParaRPr lang="en-US" sz="4800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86986" y="4293096"/>
            <a:ext cx="489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9900"/>
                </a:solidFill>
                <a:ea typeface="Times New Roman" panose="02020603050405020304" pitchFamily="18" charset="0"/>
              </a:rPr>
              <a:t>Составитель: 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9900"/>
                </a:solidFill>
                <a:ea typeface="Times New Roman" panose="02020603050405020304" pitchFamily="18" charset="0"/>
              </a:rPr>
              <a:t>В.В. Измайлова, учитель географии 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9900"/>
                </a:solidFill>
                <a:ea typeface="Times New Roman" panose="02020603050405020304" pitchFamily="18" charset="0"/>
              </a:rPr>
              <a:t>МБОУ СОШ № 20 г. Шахты 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rgbClr val="0099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5696" y="188640"/>
            <a:ext cx="71287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ln>
                  <a:solidFill>
                    <a:srgbClr val="C00000"/>
                  </a:solidFill>
                </a:ln>
                <a:solidFill>
                  <a:srgbClr val="000000"/>
                </a:solidFill>
                <a:ea typeface="Calibri"/>
                <a:cs typeface="Times New Roman"/>
              </a:rPr>
              <a:t>На </a:t>
            </a:r>
            <a:r>
              <a:rPr lang="ru-RU" sz="3600" dirty="0">
                <a:ln>
                  <a:solidFill>
                    <a:srgbClr val="C00000"/>
                  </a:solidFill>
                </a:ln>
                <a:solidFill>
                  <a:srgbClr val="000000"/>
                </a:solidFill>
                <a:ea typeface="Calibri"/>
                <a:cs typeface="Times New Roman"/>
              </a:rPr>
              <a:t>уроках географии и во внеклассной работе </a:t>
            </a:r>
            <a:r>
              <a:rPr lang="ru-RU" sz="3600" dirty="0" smtClean="0">
                <a:ln>
                  <a:solidFill>
                    <a:srgbClr val="C00000"/>
                  </a:solidFill>
                </a:ln>
                <a:solidFill>
                  <a:srgbClr val="000000"/>
                </a:solidFill>
                <a:ea typeface="Calibri"/>
                <a:cs typeface="Times New Roman"/>
              </a:rPr>
              <a:t>большое </a:t>
            </a:r>
            <a:r>
              <a:rPr lang="ru-RU" sz="3600" dirty="0">
                <a:ln>
                  <a:solidFill>
                    <a:srgbClr val="C00000"/>
                  </a:solidFill>
                </a:ln>
                <a:solidFill>
                  <a:srgbClr val="000000"/>
                </a:solidFill>
                <a:ea typeface="Calibri"/>
                <a:cs typeface="Times New Roman"/>
              </a:rPr>
              <a:t>внимание уделяю </a:t>
            </a:r>
            <a:r>
              <a:rPr lang="ru-RU" sz="3600" dirty="0" smtClean="0">
                <a:ln>
                  <a:solidFill>
                    <a:srgbClr val="C00000"/>
                  </a:solidFill>
                </a:ln>
                <a:solidFill>
                  <a:srgbClr val="000000"/>
                </a:solidFill>
                <a:ea typeface="Calibri"/>
                <a:cs typeface="Times New Roman"/>
              </a:rPr>
              <a:t>общению ребят </a:t>
            </a:r>
            <a:r>
              <a:rPr lang="ru-RU" sz="3600" dirty="0">
                <a:ln>
                  <a:solidFill>
                    <a:srgbClr val="C00000"/>
                  </a:solidFill>
                </a:ln>
                <a:solidFill>
                  <a:srgbClr val="000000"/>
                </a:solidFill>
                <a:ea typeface="Calibri"/>
                <a:cs typeface="Times New Roman"/>
              </a:rPr>
              <a:t>с природой, пробуждению </a:t>
            </a:r>
            <a:r>
              <a:rPr lang="ru-RU" sz="3600" dirty="0" smtClean="0">
                <a:ln>
                  <a:solidFill>
                    <a:srgbClr val="C00000"/>
                  </a:solidFill>
                </a:ln>
                <a:solidFill>
                  <a:srgbClr val="000000"/>
                </a:solidFill>
                <a:ea typeface="Calibri"/>
                <a:cs typeface="Times New Roman"/>
              </a:rPr>
              <a:t> у них радости </a:t>
            </a:r>
            <a:r>
              <a:rPr lang="ru-RU" sz="3600" dirty="0">
                <a:ln>
                  <a:solidFill>
                    <a:srgbClr val="C00000"/>
                  </a:solidFill>
                </a:ln>
                <a:solidFill>
                  <a:srgbClr val="000000"/>
                </a:solidFill>
                <a:ea typeface="Calibri"/>
                <a:cs typeface="Times New Roman"/>
              </a:rPr>
              <a:t>от восприятия ее </a:t>
            </a:r>
            <a:r>
              <a:rPr lang="ru-RU" sz="3600" dirty="0" smtClean="0">
                <a:ln>
                  <a:solidFill>
                    <a:srgbClr val="C00000"/>
                  </a:solidFill>
                </a:ln>
                <a:solidFill>
                  <a:srgbClr val="000000"/>
                </a:solidFill>
                <a:ea typeface="Calibri"/>
                <a:cs typeface="Times New Roman"/>
              </a:rPr>
              <a:t>красоты..</a:t>
            </a:r>
            <a:endParaRPr lang="ru-RU" sz="3600" dirty="0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3608591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>
                <a:ln>
                  <a:solidFill>
                    <a:srgbClr val="660066"/>
                  </a:solidFill>
                </a:ln>
                <a:solidFill>
                  <a:srgbClr val="3D3D3D"/>
                </a:solidFill>
                <a:ea typeface="Times New Roman"/>
              </a:rPr>
              <a:t>Практически во всех разделах программы по географии затрагиваются вопросы экологического </a:t>
            </a:r>
            <a:r>
              <a:rPr lang="ru-RU" sz="3600" dirty="0" smtClean="0">
                <a:ln>
                  <a:solidFill>
                    <a:srgbClr val="660066"/>
                  </a:solidFill>
                </a:ln>
                <a:solidFill>
                  <a:srgbClr val="3D3D3D"/>
                </a:solidFill>
                <a:ea typeface="Times New Roman"/>
              </a:rPr>
              <a:t>образования и воспитания.</a:t>
            </a:r>
            <a:endParaRPr lang="ru-RU" sz="3600" dirty="0">
              <a:ln>
                <a:solidFill>
                  <a:srgbClr val="660066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7808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8856984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srgbClr val="CC3399"/>
                  </a:solidFill>
                </a:ln>
                <a:solidFill>
                  <a:srgbClr val="C00000"/>
                </a:solidFill>
                <a:latin typeface="Times New Roman"/>
                <a:ea typeface="TimesNewRomanPSMT"/>
              </a:rPr>
              <a:t>                         5 – 6 класс</a:t>
            </a:r>
          </a:p>
          <a:p>
            <a:r>
              <a:rPr lang="ru-RU" sz="2800" dirty="0" smtClean="0">
                <a:latin typeface="Times New Roman"/>
                <a:ea typeface="TimesNewRomanPSMT"/>
              </a:rPr>
              <a:t>Через </a:t>
            </a:r>
            <a:r>
              <a:rPr lang="ru-RU" sz="2800" dirty="0">
                <a:latin typeface="Times New Roman"/>
                <a:ea typeface="TimesNewRomanPSMT"/>
              </a:rPr>
              <a:t>все уроки географии в </a:t>
            </a:r>
            <a:r>
              <a:rPr lang="ru-RU" sz="2800" dirty="0" smtClean="0">
                <a:latin typeface="Times New Roman"/>
                <a:ea typeface="TimesNewRomanPSMT"/>
              </a:rPr>
              <a:t>5-6 </a:t>
            </a:r>
            <a:r>
              <a:rPr lang="ru-RU" sz="2800" dirty="0">
                <a:latin typeface="Times New Roman"/>
                <a:ea typeface="TimesNewRomanPSMT"/>
              </a:rPr>
              <a:t>классе красной нитью проходит экологическое образование и воспитание учащихся. </a:t>
            </a:r>
            <a:r>
              <a:rPr lang="ru-RU" sz="2800" b="1" dirty="0">
                <a:latin typeface="Times New Roman"/>
                <a:ea typeface="TimesNewRomanPSMT"/>
              </a:rPr>
              <a:t>При изучении темы «Горные породы» </a:t>
            </a:r>
            <a:r>
              <a:rPr lang="ru-RU" sz="2800" dirty="0">
                <a:latin typeface="Times New Roman"/>
                <a:ea typeface="TimesNewRomanPSMT"/>
              </a:rPr>
              <a:t>рассматриваются </a:t>
            </a:r>
            <a:r>
              <a:rPr lang="ru-RU" sz="2800" b="1" dirty="0">
                <a:latin typeface="Times New Roman"/>
                <a:ea typeface="TimesNewRomanPSMT"/>
              </a:rPr>
              <a:t>вопросы о последствиях добычи полезных ископаемых людьми,</a:t>
            </a:r>
            <a:r>
              <a:rPr lang="ru-RU" sz="2800" dirty="0">
                <a:latin typeface="Times New Roman"/>
                <a:ea typeface="TimesNewRomanPSMT"/>
              </a:rPr>
              <a:t> стихийно разработанных местах добычи песка и глины. Делая небольшое, на первый взгляд, безобидное углубление в земной коре люди не задумываются, что здесь через несколько лет будет овраг. Дети должны знать, что на пахотных склонах талые снеговые и дождевые воды не задерживаются. Их деятельность вызывает размыв почв и образование эрозионного рельефа</a:t>
            </a:r>
            <a:r>
              <a:rPr lang="ru-RU" sz="2800" dirty="0" smtClean="0">
                <a:latin typeface="Times New Roman"/>
                <a:ea typeface="TimesNewRomanPSMT"/>
              </a:rPr>
              <a:t>. (Терриконы в г. Шахты – результат антропогенной деятельности  чел.)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1141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85698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latin typeface="Times New Roman"/>
                <a:ea typeface="TimesNewRomanPSMT"/>
              </a:rPr>
              <a:t>При изучении темы «Гидросфера» </a:t>
            </a:r>
            <a:r>
              <a:rPr lang="ru-RU" sz="2800" dirty="0">
                <a:latin typeface="Times New Roman"/>
                <a:ea typeface="TimesNewRomanPSMT"/>
              </a:rPr>
              <a:t>изучается Мировой круговорот воды в природе. Учащиеся должны понимать, какая вода возвращается в океан. Тему «Реки и озёра» можно изучать на краеведческом </a:t>
            </a:r>
            <a:r>
              <a:rPr lang="ru-RU" sz="2800" dirty="0" smtClean="0">
                <a:latin typeface="Times New Roman"/>
                <a:ea typeface="TimesNewRomanPSMT"/>
              </a:rPr>
              <a:t>материале, </a:t>
            </a:r>
            <a:r>
              <a:rPr lang="ru-RU" sz="2800" b="1" dirty="0" smtClean="0">
                <a:latin typeface="Times New Roman"/>
                <a:ea typeface="TimesNewRomanPSMT"/>
              </a:rPr>
              <a:t>выясняя экологические проблемы р. Дон..</a:t>
            </a:r>
          </a:p>
          <a:p>
            <a:pPr algn="just"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TimesNewRomanPSMT"/>
              </a:rPr>
              <a:t>Учащиеся </a:t>
            </a:r>
            <a:r>
              <a:rPr lang="ru-RU" sz="2800" dirty="0">
                <a:latin typeface="Times New Roman"/>
                <a:ea typeface="TimesNewRomanPSMT"/>
              </a:rPr>
              <a:t>должны знать, откуда берётся вода, которая течёт из водопровода в их квартирах. </a:t>
            </a:r>
            <a:endParaRPr lang="ru-RU" sz="2800" dirty="0" smtClean="0">
              <a:latin typeface="Times New Roman"/>
              <a:ea typeface="TimesNewRomanPSMT"/>
            </a:endParaRPr>
          </a:p>
          <a:p>
            <a:pPr algn="just">
              <a:spcAft>
                <a:spcPts val="0"/>
              </a:spcAft>
            </a:pPr>
            <a:r>
              <a:rPr lang="ru-RU" sz="2800" b="1" dirty="0" smtClean="0">
                <a:latin typeface="Times New Roman"/>
                <a:ea typeface="TimesNewRomanPSMT"/>
              </a:rPr>
              <a:t>Экскурсии </a:t>
            </a:r>
            <a:r>
              <a:rPr lang="ru-RU" sz="2800" dirty="0">
                <a:latin typeface="Times New Roman"/>
                <a:ea typeface="TimesNewRomanPSMT"/>
              </a:rPr>
              <a:t>в природу формируют у учащихся устойчивые представления о взаимосвязях компонентов природы и показывают последствия деятельности человека. </a:t>
            </a:r>
            <a:endParaRPr lang="ru-RU" sz="2800" dirty="0" smtClean="0">
              <a:latin typeface="Times New Roman"/>
              <a:ea typeface="TimesNewRomanPSMT"/>
            </a:endParaRPr>
          </a:p>
          <a:p>
            <a:pPr algn="just"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TimesNewRomanPSMT"/>
              </a:rPr>
              <a:t>Целесообразно </a:t>
            </a:r>
            <a:r>
              <a:rPr lang="ru-RU" sz="2800" dirty="0">
                <a:latin typeface="Times New Roman"/>
                <a:ea typeface="TimesNewRomanPSMT"/>
              </a:rPr>
              <a:t>совмещать экскурсии и экологические десанты, в результате которых дети чувствуют себя активными участниками по сбережению природы.</a:t>
            </a:r>
            <a:endParaRPr lang="ru-RU" sz="28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921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78016"/>
            <a:ext cx="87849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>
                  <a:solidFill>
                    <a:srgbClr val="FF0000"/>
                  </a:solidFill>
                </a:ln>
                <a:ea typeface="Calibri"/>
                <a:cs typeface="Times New Roman"/>
              </a:rPr>
              <a:t>География материков и океанов </a:t>
            </a:r>
            <a:r>
              <a:rPr lang="ru-RU" sz="2800" b="1" dirty="0" smtClean="0">
                <a:ln>
                  <a:solidFill>
                    <a:srgbClr val="FF0000"/>
                  </a:solidFill>
                </a:ln>
                <a:ea typeface="Calibri"/>
                <a:cs typeface="Times New Roman"/>
              </a:rPr>
              <a:t>- 7 класс </a:t>
            </a:r>
            <a:r>
              <a:rPr lang="ru-RU" sz="2800" dirty="0" smtClean="0">
                <a:ln>
                  <a:solidFill>
                    <a:srgbClr val="FF0000"/>
                  </a:solidFill>
                </a:ln>
                <a:ea typeface="Calibri"/>
                <a:cs typeface="Times New Roman"/>
              </a:rPr>
              <a:t> </a:t>
            </a:r>
            <a:r>
              <a:rPr lang="ru-RU" sz="2800" dirty="0">
                <a:ln>
                  <a:solidFill>
                    <a:srgbClr val="FF0000"/>
                  </a:solidFill>
                </a:ln>
                <a:ea typeface="Calibri"/>
                <a:cs typeface="Times New Roman"/>
              </a:rPr>
              <a:t>– предполагает дальнейшее изучение экологической науки, чтобы продолжить формирование у детей значимости экологических </a:t>
            </a:r>
            <a:r>
              <a:rPr lang="ru-RU" sz="2800" dirty="0" smtClean="0">
                <a:ln>
                  <a:solidFill>
                    <a:srgbClr val="FF0000"/>
                  </a:solidFill>
                </a:ln>
                <a:ea typeface="Calibri"/>
                <a:cs typeface="Times New Roman"/>
              </a:rPr>
              <a:t>знаний… Важно </a:t>
            </a:r>
            <a:r>
              <a:rPr lang="ru-RU" sz="2800" dirty="0">
                <a:ln>
                  <a:solidFill>
                    <a:srgbClr val="FF0000"/>
                  </a:solidFill>
                </a:ln>
                <a:ea typeface="Calibri"/>
                <a:cs typeface="Times New Roman"/>
              </a:rPr>
              <a:t>показать, что природа – колыбель </a:t>
            </a:r>
            <a:r>
              <a:rPr lang="ru-RU" sz="2800" dirty="0" smtClean="0">
                <a:ln>
                  <a:solidFill>
                    <a:srgbClr val="FF0000"/>
                  </a:solidFill>
                </a:ln>
                <a:ea typeface="Calibri"/>
                <a:cs typeface="Times New Roman"/>
              </a:rPr>
              <a:t>человечества… </a:t>
            </a:r>
            <a:endParaRPr lang="ru-RU" sz="2800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708920"/>
            <a:ext cx="89289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ea typeface="Calibri"/>
                <a:cs typeface="Times New Roman"/>
              </a:rPr>
              <a:t>При изучении материка или океана </a:t>
            </a:r>
            <a:r>
              <a:rPr lang="ru-RU" sz="2800" dirty="0" smtClean="0">
                <a:solidFill>
                  <a:srgbClr val="000000"/>
                </a:solidFill>
                <a:ea typeface="Calibri"/>
                <a:cs typeface="Times New Roman"/>
              </a:rPr>
              <a:t>провожу </a:t>
            </a:r>
            <a:r>
              <a:rPr lang="ru-RU" sz="2800" dirty="0">
                <a:solidFill>
                  <a:srgbClr val="000000"/>
                </a:solidFill>
                <a:ea typeface="Calibri"/>
                <a:cs typeface="Times New Roman"/>
              </a:rPr>
              <a:t>большую работу по </a:t>
            </a:r>
            <a:r>
              <a:rPr lang="ru-RU" sz="2800" b="1" dirty="0">
                <a:solidFill>
                  <a:srgbClr val="000000"/>
                </a:solidFill>
                <a:ea typeface="Calibri"/>
                <a:cs typeface="Times New Roman"/>
              </a:rPr>
              <a:t>исследованию экологических проблем </a:t>
            </a:r>
            <a:r>
              <a:rPr lang="ru-RU" sz="2800" dirty="0">
                <a:solidFill>
                  <a:srgbClr val="000000"/>
                </a:solidFill>
                <a:ea typeface="Calibri"/>
                <a:cs typeface="Times New Roman"/>
              </a:rPr>
              <a:t>этого комплекса. </a:t>
            </a:r>
            <a:r>
              <a:rPr lang="ru-RU" sz="2800" u="sng" dirty="0">
                <a:solidFill>
                  <a:srgbClr val="000000"/>
                </a:solidFill>
                <a:ea typeface="Calibri"/>
                <a:cs typeface="Times New Roman"/>
              </a:rPr>
              <a:t>Например, при знакомстве с природой Африки я выясняю, почему Сахара значительно расширила свою площадь, а площадь влажных экваториальных лесов и саванн сократилась</a:t>
            </a:r>
            <a:r>
              <a:rPr lang="ru-RU" sz="2800" dirty="0">
                <a:solidFill>
                  <a:srgbClr val="000000"/>
                </a:solidFill>
                <a:ea typeface="Calibri"/>
                <a:cs typeface="Times New Roman"/>
              </a:rPr>
              <a:t>, почему сократилась численность некоторых видов животных, а отдельные виды совсем исчезли с лица Земли.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1168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71296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ea typeface="Calibri"/>
                <a:cs typeface="Times New Roman"/>
              </a:rPr>
              <a:t>При изучении природы океанов, рассматриваем вопрос о </a:t>
            </a:r>
            <a:r>
              <a:rPr lang="ru-RU" sz="3200" b="1" dirty="0">
                <a:solidFill>
                  <a:srgbClr val="000000"/>
                </a:solidFill>
                <a:ea typeface="Calibri"/>
                <a:cs typeface="Times New Roman"/>
              </a:rPr>
              <a:t>деятельности человека в океане</a:t>
            </a:r>
            <a:r>
              <a:rPr lang="ru-RU" sz="3200" dirty="0">
                <a:solidFill>
                  <a:srgbClr val="000000"/>
                </a:solidFill>
                <a:ea typeface="Calibri"/>
                <a:cs typeface="Times New Roman"/>
              </a:rPr>
              <a:t>, выделяем сразу несколько проблем, связанных с морским грузовым и пассажирским транспортом, зонами рекреации, центрами добычи природных ресурсов, определяем роль международного сотрудничества в деле охраны природы Мирового океана. Изучая природу северных материков, обращаю внимание детей на проявление экологических проблем в природных зонах тундры, тайги, смешанных лесов и их </a:t>
            </a:r>
            <a:r>
              <a:rPr lang="ru-RU" sz="3200" dirty="0" smtClean="0">
                <a:solidFill>
                  <a:srgbClr val="000000"/>
                </a:solidFill>
                <a:ea typeface="Calibri"/>
                <a:cs typeface="Times New Roman"/>
              </a:rPr>
              <a:t>специфику…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2081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874" y="116632"/>
            <a:ext cx="865861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>
                  <a:solidFill>
                    <a:srgbClr val="C00000"/>
                  </a:solidFill>
                </a:ln>
                <a:latin typeface="Times New Roman"/>
                <a:ea typeface="Times New Roman"/>
              </a:rPr>
              <a:t>Изучая в 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latin typeface="Times New Roman"/>
                <a:ea typeface="Times New Roman"/>
              </a:rPr>
              <a:t>7 классе тему «Типы климата»</a:t>
            </a:r>
            <a:r>
              <a:rPr lang="ru-RU" sz="2800" b="1" dirty="0">
                <a:latin typeface="Times New Roman"/>
                <a:ea typeface="Times New Roman"/>
              </a:rPr>
              <a:t>, </a:t>
            </a:r>
            <a:r>
              <a:rPr lang="ru-RU" sz="2800" dirty="0">
                <a:latin typeface="Times New Roman"/>
                <a:ea typeface="Times New Roman"/>
              </a:rPr>
              <a:t>ученики знакомятся с </a:t>
            </a:r>
            <a:r>
              <a:rPr lang="ru-RU" sz="2800" b="1" dirty="0">
                <a:latin typeface="Times New Roman"/>
                <a:ea typeface="Times New Roman"/>
              </a:rPr>
              <a:t>антропогенным влиянием </a:t>
            </a:r>
            <a:r>
              <a:rPr lang="ru-RU" sz="2800" dirty="0">
                <a:latin typeface="Times New Roman"/>
                <a:ea typeface="Times New Roman"/>
              </a:rPr>
              <a:t>на глобальные и региональные климатические процессы. Перед тем как начать беседу с учащимися о мерах, предупреждающих </a:t>
            </a:r>
            <a:r>
              <a:rPr lang="ru-RU" sz="2800" b="1" dirty="0">
                <a:latin typeface="Times New Roman"/>
                <a:ea typeface="Times New Roman"/>
              </a:rPr>
              <a:t>изменения климата</a:t>
            </a:r>
            <a:r>
              <a:rPr lang="ru-RU" sz="2800" dirty="0">
                <a:latin typeface="Times New Roman"/>
                <a:ea typeface="Times New Roman"/>
              </a:rPr>
              <a:t>, можно поставить следующие вопросы: </a:t>
            </a:r>
            <a:r>
              <a:rPr lang="ru-RU" sz="2800" i="1" dirty="0">
                <a:latin typeface="Times New Roman"/>
                <a:ea typeface="Times New Roman"/>
              </a:rPr>
              <a:t>Как изменяется состав воздуха в результате хозяйственной  деятельности человека? Какое влияние оказывает загрязненный воздух   на различные компоненты природы? К чему приводит  исчезновение растительности с поверхности Земли? Чем объясняется, что загрязнение воздуха сказывается на территории, на тысячи километров удаленной от источника загрязнений? Какой из этого следует вывод? 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418066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8856984" cy="415498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/>
                <a:ea typeface="TimesNewRomanPSMT"/>
              </a:rPr>
              <a:t>На уроках в 8 классе </a:t>
            </a:r>
            <a:r>
              <a:rPr lang="ru-RU" sz="2800" dirty="0">
                <a:latin typeface="Times New Roman"/>
                <a:ea typeface="TimesNewRomanPSMT"/>
              </a:rPr>
              <a:t>при изучении темы </a:t>
            </a:r>
            <a:r>
              <a:rPr lang="ru-RU" sz="3200" b="1" dirty="0">
                <a:ln>
                  <a:solidFill>
                    <a:srgbClr val="C00000"/>
                  </a:solidFill>
                </a:ln>
                <a:latin typeface="Times New Roman"/>
                <a:ea typeface="TimesNewRomanPSMT"/>
              </a:rPr>
              <a:t>«Климат» </a:t>
            </a:r>
            <a:r>
              <a:rPr lang="ru-RU" sz="2800" dirty="0">
                <a:latin typeface="Times New Roman"/>
                <a:ea typeface="TimesNewRomanPSMT"/>
              </a:rPr>
              <a:t>немало внимания уделяется практической направленности экологического образования. Можно провести  мониторинги: «Определение запылённости воздуха вокруг школы в разных местах», «Подсчёт количества машин, проходящих за день около школы</a:t>
            </a:r>
            <a:r>
              <a:rPr lang="ru-RU" sz="2800" dirty="0" smtClean="0">
                <a:latin typeface="Times New Roman"/>
                <a:ea typeface="TimesNewRomanPSMT"/>
              </a:rPr>
              <a:t>».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NewRomanPSMT"/>
              </a:rPr>
              <a:t>Изучая ПЗ России</a:t>
            </a:r>
            <a:r>
              <a:rPr lang="ru-RU" sz="2800" dirty="0" smtClean="0">
                <a:latin typeface="Times New Roman"/>
                <a:ea typeface="TimesNewRomanPSMT"/>
              </a:rPr>
              <a:t>, обязательно обсуждаем вопрос изменения этих ПК. Наши степи стали… полями с/х культур.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154984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 smtClean="0">
                <a:ln>
                  <a:solidFill>
                    <a:srgbClr val="C00000"/>
                  </a:solidFill>
                </a:ln>
                <a:latin typeface="Times New Roman"/>
                <a:ea typeface="Times New Roman"/>
              </a:rPr>
              <a:t>В 9-10-11 классах </a:t>
            </a:r>
            <a:r>
              <a:rPr lang="ru-RU" sz="2800" dirty="0" smtClean="0">
                <a:latin typeface="Times New Roman"/>
                <a:ea typeface="Times New Roman"/>
              </a:rPr>
              <a:t>старшеклассники </a:t>
            </a:r>
            <a:r>
              <a:rPr lang="ru-RU" sz="2800" dirty="0">
                <a:latin typeface="Times New Roman"/>
                <a:ea typeface="Times New Roman"/>
              </a:rPr>
              <a:t>способны самостоятельно интегрировать новые знания в систему собственных знаний, умение проектировать новые способы решений, а также представлять их в </a:t>
            </a:r>
            <a:r>
              <a:rPr lang="ru-RU" sz="2800" dirty="0" smtClean="0">
                <a:latin typeface="Times New Roman"/>
                <a:ea typeface="Times New Roman"/>
              </a:rPr>
              <a:t>виде исследовательских  работ , </a:t>
            </a:r>
            <a:r>
              <a:rPr lang="ru-RU" sz="2800" dirty="0">
                <a:latin typeface="Times New Roman"/>
                <a:ea typeface="Times New Roman"/>
              </a:rPr>
              <a:t>презентаций, публикаций.</a:t>
            </a:r>
            <a:endParaRPr lang="ru-RU" sz="28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21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6409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n>
                  <a:solidFill>
                    <a:srgbClr val="C00000"/>
                  </a:solidFill>
                </a:ln>
                <a:latin typeface="Times New Roman"/>
                <a:ea typeface="Times New Roman"/>
              </a:rPr>
              <a:t>Основным направлением работы по формированию культуры природопользования является моделирование последствий вмешательства человека в природу. </a:t>
            </a:r>
            <a:endParaRPr lang="ru-RU" sz="3200" dirty="0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250743"/>
            <a:ext cx="8856984" cy="39703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u="sng" dirty="0">
                <a:ln>
                  <a:solidFill>
                    <a:srgbClr val="009900"/>
                  </a:solidFill>
                </a:ln>
                <a:latin typeface="Times New Roman"/>
                <a:ea typeface="Times New Roman"/>
              </a:rPr>
              <a:t>Рассматриваются  природные и антропогенные причины возникновения экологических проблем на локальном, региональном и глобальном уровнях. </a:t>
            </a:r>
            <a:r>
              <a:rPr lang="ru-RU" sz="2800" dirty="0">
                <a:ln>
                  <a:solidFill>
                    <a:srgbClr val="009900"/>
                  </a:solidFill>
                </a:ln>
                <a:latin typeface="Times New Roman"/>
                <a:ea typeface="Times New Roman"/>
              </a:rPr>
              <a:t>Прогнозируются меры по сохранению природы и защите людей от стихийных природных и техногенных явлений. На уроках 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latin typeface="Times New Roman"/>
                <a:ea typeface="Times New Roman"/>
              </a:rPr>
              <a:t>рассматриваем проблемы влияния отраслей хозяйства на окружающую природную среду</a:t>
            </a:r>
            <a:r>
              <a:rPr lang="ru-RU" sz="2800" dirty="0">
                <a:ln>
                  <a:solidFill>
                    <a:srgbClr val="009900"/>
                  </a:solidFill>
                </a:ln>
                <a:latin typeface="Times New Roman"/>
                <a:ea typeface="Times New Roman"/>
              </a:rPr>
              <a:t>, это – энергетика, сельское хозяйство, химическая, целлюлозно-бумажная промышленность и т.д.</a:t>
            </a:r>
            <a:endParaRPr lang="ru-RU" sz="2800" dirty="0">
              <a:ln>
                <a:solidFill>
                  <a:srgbClr val="009900"/>
                </a:solidFill>
              </a:ln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265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61690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600" dirty="0">
                <a:ln>
                  <a:solidFill>
                    <a:srgbClr val="C00000"/>
                  </a:solidFill>
                </a:ln>
                <a:latin typeface="Times New Roman"/>
                <a:ea typeface="Times New Roman"/>
              </a:rPr>
              <a:t>Практически на каждом уроке желательно  обращать внимание школьников либо на </a:t>
            </a:r>
            <a:r>
              <a:rPr lang="ru-RU" sz="2600" b="1" dirty="0">
                <a:ln>
                  <a:solidFill>
                    <a:srgbClr val="C00000"/>
                  </a:solidFill>
                </a:ln>
                <a:latin typeface="Times New Roman"/>
                <a:ea typeface="Times New Roman"/>
              </a:rPr>
              <a:t>проблемы малой родины</a:t>
            </a:r>
            <a:r>
              <a:rPr lang="ru-RU" sz="2600" dirty="0" smtClean="0">
                <a:ln>
                  <a:solidFill>
                    <a:srgbClr val="C00000"/>
                  </a:solidFill>
                </a:ln>
                <a:latin typeface="Times New Roman"/>
                <a:ea typeface="Times New Roman"/>
              </a:rPr>
              <a:t>, </a:t>
            </a:r>
            <a:r>
              <a:rPr lang="ru-RU" sz="2600" dirty="0">
                <a:ln>
                  <a:solidFill>
                    <a:srgbClr val="C00000"/>
                  </a:solidFill>
                </a:ln>
                <a:latin typeface="Times New Roman"/>
                <a:ea typeface="Times New Roman"/>
              </a:rPr>
              <a:t>при этом показывая их взаимосвязь: </a:t>
            </a:r>
            <a:r>
              <a:rPr lang="ru-RU" sz="2600" b="1" dirty="0">
                <a:ln>
                  <a:solidFill>
                    <a:srgbClr val="C00000"/>
                  </a:solidFill>
                </a:ln>
                <a:latin typeface="Times New Roman"/>
                <a:ea typeface="Times New Roman"/>
              </a:rPr>
              <a:t>малая родина является частичкой большой родины – России, </a:t>
            </a:r>
            <a:r>
              <a:rPr lang="ru-RU" sz="2600" dirty="0">
                <a:ln>
                  <a:solidFill>
                    <a:srgbClr val="C00000"/>
                  </a:solidFill>
                </a:ln>
                <a:latin typeface="Times New Roman"/>
                <a:ea typeface="Times New Roman"/>
              </a:rPr>
              <a:t>а та в свою очередь – частью земного шара или мирового сообщества.</a:t>
            </a:r>
          </a:p>
          <a:p>
            <a:pPr algn="just">
              <a:spcAft>
                <a:spcPts val="0"/>
              </a:spcAft>
            </a:pPr>
            <a:r>
              <a:rPr lang="ru-RU" sz="2600" dirty="0" smtClean="0">
                <a:ln>
                  <a:solidFill>
                    <a:srgbClr val="660066"/>
                  </a:solidFill>
                </a:ln>
                <a:latin typeface="Times New Roman"/>
                <a:ea typeface="Times New Roman"/>
              </a:rPr>
              <a:t>В </a:t>
            </a:r>
            <a:r>
              <a:rPr lang="ru-RU" sz="2600" dirty="0">
                <a:ln>
                  <a:solidFill>
                    <a:srgbClr val="660066"/>
                  </a:solidFill>
                </a:ln>
                <a:latin typeface="Times New Roman"/>
                <a:ea typeface="Times New Roman"/>
              </a:rPr>
              <a:t>настоящее время </a:t>
            </a:r>
            <a:r>
              <a:rPr lang="ru-RU" sz="2600" b="1" dirty="0">
                <a:ln>
                  <a:solidFill>
                    <a:srgbClr val="660066"/>
                  </a:solidFill>
                </a:ln>
                <a:latin typeface="Times New Roman"/>
                <a:ea typeface="Times New Roman"/>
              </a:rPr>
              <a:t>задача учителя географии </a:t>
            </a:r>
            <a:r>
              <a:rPr lang="ru-RU" sz="2600" dirty="0">
                <a:ln>
                  <a:solidFill>
                    <a:srgbClr val="660066"/>
                  </a:solidFill>
                </a:ln>
                <a:latin typeface="Times New Roman"/>
                <a:ea typeface="Times New Roman"/>
              </a:rPr>
              <a:t>заключается в том, чтобы сделать учебный процесс более значимым для </a:t>
            </a:r>
            <a:r>
              <a:rPr lang="ru-RU" sz="2600" dirty="0" smtClean="0">
                <a:ln>
                  <a:solidFill>
                    <a:srgbClr val="660066"/>
                  </a:solidFill>
                </a:ln>
                <a:latin typeface="Times New Roman"/>
                <a:ea typeface="Times New Roman"/>
              </a:rPr>
              <a:t>учащихся </a:t>
            </a:r>
            <a:r>
              <a:rPr lang="ru-RU" sz="2600" dirty="0">
                <a:ln>
                  <a:solidFill>
                    <a:srgbClr val="660066"/>
                  </a:solidFill>
                </a:ln>
                <a:latin typeface="Times New Roman"/>
                <a:ea typeface="Times New Roman"/>
              </a:rPr>
              <a:t>пред­ставляющий непосредственный, жизненно важный интерес. </a:t>
            </a:r>
            <a:r>
              <a:rPr lang="ru-RU" sz="2600" u="sng" dirty="0">
                <a:ln>
                  <a:solidFill>
                    <a:srgbClr val="660066"/>
                  </a:solidFill>
                </a:ln>
                <a:latin typeface="Times New Roman"/>
                <a:ea typeface="Times New Roman"/>
              </a:rPr>
              <a:t>Учебный процесс должен отражать реалии сегодняшнего дня</a:t>
            </a:r>
            <a:r>
              <a:rPr lang="ru-RU" sz="2600" dirty="0">
                <a:ln>
                  <a:solidFill>
                    <a:srgbClr val="660066"/>
                  </a:solidFill>
                </a:ln>
                <a:latin typeface="Times New Roman"/>
                <a:ea typeface="Times New Roman"/>
              </a:rPr>
              <a:t>, те события, которыми живет вся страна, а не быть, наоборот, изолирован от проблем современной жизни. Географическая наука позволяет рассматривать экологические и глобальные проблемы человечества в режиме </a:t>
            </a:r>
            <a:r>
              <a:rPr lang="ru-RU" sz="2600" b="1" u="sng" dirty="0">
                <a:ln>
                  <a:solidFill>
                    <a:schemeClr val="tx1"/>
                  </a:solidFill>
                </a:ln>
                <a:latin typeface="Times New Roman"/>
                <a:ea typeface="Times New Roman"/>
              </a:rPr>
              <a:t>«хорошо - плохо». </a:t>
            </a:r>
            <a:r>
              <a:rPr lang="ru-RU" sz="2600" b="1" dirty="0" smtClean="0">
                <a:latin typeface="Times New Roman"/>
                <a:ea typeface="Times New Roman"/>
              </a:rPr>
              <a:t>(</a:t>
            </a:r>
            <a:r>
              <a:rPr lang="ru-RU" sz="1600" b="1" dirty="0" smtClean="0">
                <a:latin typeface="Times New Roman"/>
                <a:ea typeface="Times New Roman"/>
              </a:rPr>
              <a:t>например Цимлянское </a:t>
            </a:r>
            <a:r>
              <a:rPr lang="ru-RU" sz="1600" b="1" dirty="0" err="1" smtClean="0">
                <a:latin typeface="Times New Roman"/>
                <a:ea typeface="Times New Roman"/>
              </a:rPr>
              <a:t>водохр</a:t>
            </a:r>
            <a:r>
              <a:rPr lang="ru-RU" sz="1600" b="1" dirty="0" smtClean="0">
                <a:latin typeface="Times New Roman"/>
                <a:ea typeface="Times New Roman"/>
              </a:rPr>
              <a:t>.)</a:t>
            </a:r>
            <a:endParaRPr lang="ru-RU" sz="2600" b="1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396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856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3D3D3D"/>
                </a:solidFill>
                <a:latin typeface="Times New Roman"/>
                <a:ea typeface="Times New Roman"/>
              </a:rPr>
              <a:t>Широкой возможностью формирования экологической культуры является </a:t>
            </a:r>
            <a:r>
              <a:rPr lang="ru-RU" sz="3600" b="1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</a:rPr>
              <a:t>внеклассная работа</a:t>
            </a:r>
            <a: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</a:rPr>
              <a:t>.</a:t>
            </a:r>
            <a:r>
              <a:rPr lang="ru-RU" sz="3200" dirty="0">
                <a:solidFill>
                  <a:srgbClr val="3D3D3D"/>
                </a:solidFill>
                <a:latin typeface="Times New Roman"/>
                <a:ea typeface="Times New Roman"/>
              </a:rPr>
              <a:t> </a:t>
            </a:r>
            <a:r>
              <a:rPr lang="ru-RU" sz="3200" b="1" dirty="0">
                <a:solidFill>
                  <a:srgbClr val="3D3D3D"/>
                </a:solidFill>
                <a:latin typeface="Times New Roman"/>
                <a:ea typeface="Times New Roman"/>
              </a:rPr>
              <a:t>Через кружки, клубы </a:t>
            </a:r>
            <a:r>
              <a:rPr lang="ru-RU" sz="3200" dirty="0">
                <a:solidFill>
                  <a:srgbClr val="3D3D3D"/>
                </a:solidFill>
                <a:latin typeface="Times New Roman"/>
                <a:ea typeface="Times New Roman"/>
              </a:rPr>
              <a:t>идёт углубление экологической культуры образования и воспитания школьников. 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812579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sz="3200" dirty="0">
                <a:solidFill>
                  <a:srgbClr val="3D3D3D"/>
                </a:solidFill>
                <a:latin typeface="Times New Roman"/>
                <a:ea typeface="Times New Roman"/>
              </a:rPr>
              <a:t>Участие в проведении экологических экспедиций, акциях, играх, конкурсах подкрепляет знания на практике, что способствует расширению и углублению знаний учащихся  и определяет их первые успехи.</a:t>
            </a:r>
            <a:endParaRPr lang="ru-RU" sz="3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371980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3D3D3D"/>
                </a:solidFill>
                <a:latin typeface="Times New Roman"/>
                <a:ea typeface="Times New Roman"/>
              </a:rPr>
              <a:t>Всегда интересной является выставка работ</a:t>
            </a:r>
            <a:r>
              <a:rPr lang="ru-RU" sz="3200" dirty="0" smtClean="0">
                <a:solidFill>
                  <a:srgbClr val="3D3D3D"/>
                </a:solidFill>
                <a:latin typeface="Times New Roman"/>
                <a:ea typeface="Times New Roman"/>
              </a:rPr>
              <a:t>, стенгазет, различных поделок…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7049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687" y="3933056"/>
            <a:ext cx="2773363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33" y="2680580"/>
            <a:ext cx="6260617" cy="41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8640"/>
            <a:ext cx="89242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1625" lvl="0" algn="ctr"/>
            <a:r>
              <a:rPr lang="ru-RU" sz="4000" b="1" i="1" spc="-45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Times New Roman"/>
              </a:rPr>
              <a:t>2017 год объявлен годом ЭКОЛОГИИ!</a:t>
            </a:r>
            <a:r>
              <a:rPr lang="ru-RU" sz="4000" i="1" spc="-45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Times New Roman"/>
              </a:rPr>
              <a:t> </a:t>
            </a:r>
            <a:endParaRPr lang="ru-RU" sz="4000" dirty="0">
              <a:ln>
                <a:solidFill>
                  <a:schemeClr val="tx1"/>
                </a:solidFill>
              </a:ln>
              <a:solidFill>
                <a:srgbClr val="FF0000"/>
              </a:solidFill>
              <a:ea typeface="Times New Roman"/>
            </a:endParaRPr>
          </a:p>
          <a:p>
            <a:pPr marR="301625" lvl="0" algn="ctr"/>
            <a:r>
              <a:rPr lang="ru-RU" sz="4000" b="1" spc="-45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Times New Roman"/>
              </a:rPr>
              <a:t>И это не случайно! </a:t>
            </a:r>
          </a:p>
          <a:p>
            <a:pPr marR="301625" lvl="0" algn="ctr"/>
            <a:r>
              <a:rPr lang="ru-RU" sz="4000" b="1" spc="-45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Times New Roman"/>
              </a:rPr>
              <a:t>Наша планета «Земля» страдает и гибнет от экологических катастроф!</a:t>
            </a:r>
            <a:endParaRPr lang="ru-RU" sz="4000" dirty="0">
              <a:ln>
                <a:solidFill>
                  <a:schemeClr val="tx1"/>
                </a:solidFill>
              </a:ln>
              <a:solidFill>
                <a:srgbClr val="FF0000"/>
              </a:solidFill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602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0"/>
            <a:ext cx="864096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914400" algn="l"/>
              </a:tabLst>
            </a:pPr>
            <a:r>
              <a:rPr lang="ru-RU" sz="2800" b="1" dirty="0">
                <a:ln>
                  <a:solidFill>
                    <a:srgbClr val="C00000"/>
                  </a:solidFill>
                </a:ln>
                <a:ea typeface="Times New Roman"/>
              </a:rPr>
              <a:t>Мероприятия, рекомендуемые для проведения в образовательных учреждениях:</a:t>
            </a:r>
          </a:p>
          <a:p>
            <a:pPr marL="457200" indent="-457200" algn="just">
              <a:spcAft>
                <a:spcPts val="0"/>
              </a:spcAft>
              <a:buFontTx/>
              <a:buChar char="-"/>
              <a:tabLst>
                <a:tab pos="914400" algn="l"/>
              </a:tabLst>
            </a:pPr>
            <a:r>
              <a:rPr lang="ru-RU" sz="2800" dirty="0" smtClean="0">
                <a:ea typeface="Times New Roman"/>
              </a:rPr>
              <a:t>экологические </a:t>
            </a:r>
            <a:r>
              <a:rPr lang="ru-RU" sz="2800" dirty="0">
                <a:ea typeface="Times New Roman"/>
              </a:rPr>
              <a:t>акции и праздники: </a:t>
            </a:r>
            <a:endParaRPr lang="ru-RU" sz="2800" dirty="0" smtClean="0">
              <a:ea typeface="Times New Roman"/>
            </a:endParaRPr>
          </a:p>
          <a:p>
            <a:pPr algn="just">
              <a:spcAft>
                <a:spcPts val="0"/>
              </a:spcAft>
              <a:tabLst>
                <a:tab pos="914400" algn="l"/>
              </a:tabLst>
            </a:pPr>
            <a:r>
              <a:rPr lang="ru-RU" sz="2800" b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ea typeface="Times New Roman"/>
              </a:rPr>
              <a:t>«</a:t>
            </a:r>
            <a:r>
              <a:rPr lang="ru-RU" sz="2800" b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ea typeface="Times New Roman"/>
              </a:rPr>
              <a:t>День Воды» (22 марта</a:t>
            </a:r>
            <a:r>
              <a:rPr lang="ru-RU" sz="2800" b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ea typeface="Times New Roman"/>
              </a:rPr>
              <a:t>), </a:t>
            </a:r>
            <a:r>
              <a:rPr lang="ru-RU" sz="2800" b="1" dirty="0" smtClean="0">
                <a:ln>
                  <a:solidFill>
                    <a:srgbClr val="0A8C2C"/>
                  </a:solidFill>
                </a:ln>
                <a:solidFill>
                  <a:srgbClr val="009900"/>
                </a:solidFill>
                <a:ea typeface="Times New Roman"/>
              </a:rPr>
              <a:t>«</a:t>
            </a:r>
            <a:r>
              <a:rPr lang="ru-RU" sz="2800" b="1" dirty="0">
                <a:ln>
                  <a:solidFill>
                    <a:srgbClr val="0A8C2C"/>
                  </a:solidFill>
                </a:ln>
                <a:solidFill>
                  <a:srgbClr val="009900"/>
                </a:solidFill>
                <a:ea typeface="Times New Roman"/>
              </a:rPr>
              <a:t>День Земли» (22 апреля),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ea typeface="Times New Roman"/>
              </a:rPr>
              <a:t>«День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ea typeface="Times New Roman"/>
              </a:rPr>
              <a:t>птиц» (апрель), </a:t>
            </a:r>
            <a:r>
              <a:rPr lang="ru-RU" sz="2800" b="1" dirty="0" smtClean="0">
                <a:ln>
                  <a:solidFill>
                    <a:srgbClr val="FF0000"/>
                  </a:solidFill>
                </a:ln>
                <a:solidFill>
                  <a:schemeClr val="accent6"/>
                </a:solidFill>
                <a:ea typeface="Times New Roman"/>
              </a:rPr>
              <a:t>«День </a:t>
            </a:r>
            <a:r>
              <a:rPr lang="ru-RU" sz="2800" b="1" dirty="0">
                <a:ln>
                  <a:solidFill>
                    <a:srgbClr val="FF0000"/>
                  </a:solidFill>
                </a:ln>
                <a:solidFill>
                  <a:schemeClr val="accent6"/>
                </a:solidFill>
                <a:ea typeface="Times New Roman"/>
              </a:rPr>
              <a:t>защиты диких животных» (15 октября).</a:t>
            </a:r>
          </a:p>
          <a:p>
            <a:pPr algn="just">
              <a:spcAft>
                <a:spcPts val="0"/>
              </a:spcAft>
              <a:tabLst>
                <a:tab pos="914400" algn="l"/>
              </a:tabLst>
            </a:pPr>
            <a:r>
              <a:rPr lang="ru-RU" sz="2800" dirty="0">
                <a:ea typeface="Times New Roman"/>
              </a:rPr>
              <a:t>- ярмарки школьных экологических проектов;</a:t>
            </a:r>
          </a:p>
          <a:p>
            <a:pPr algn="just">
              <a:spcAft>
                <a:spcPts val="0"/>
              </a:spcAft>
              <a:tabLst>
                <a:tab pos="914400" algn="l"/>
              </a:tabLst>
            </a:pPr>
            <a:r>
              <a:rPr lang="ru-RU" sz="2800" dirty="0">
                <a:ea typeface="Times New Roman"/>
              </a:rPr>
              <a:t>- конференции, круглые столы;</a:t>
            </a:r>
          </a:p>
          <a:p>
            <a:pPr algn="just">
              <a:spcAft>
                <a:spcPts val="0"/>
              </a:spcAft>
              <a:tabLst>
                <a:tab pos="914400" algn="l"/>
              </a:tabLst>
            </a:pPr>
            <a:r>
              <a:rPr lang="ru-RU" sz="2800" dirty="0">
                <a:ea typeface="Times New Roman"/>
              </a:rPr>
              <a:t>- устные литературные журналы;</a:t>
            </a:r>
          </a:p>
          <a:p>
            <a:pPr algn="just">
              <a:spcAft>
                <a:spcPts val="0"/>
              </a:spcAft>
              <a:tabLst>
                <a:tab pos="914400" algn="l"/>
              </a:tabLst>
            </a:pPr>
            <a:r>
              <a:rPr lang="ru-RU" sz="2800" dirty="0">
                <a:ea typeface="Times New Roman"/>
              </a:rPr>
              <a:t>- ролевые игры; </a:t>
            </a:r>
          </a:p>
          <a:p>
            <a:pPr algn="just">
              <a:spcAft>
                <a:spcPts val="0"/>
              </a:spcAft>
              <a:tabLst>
                <a:tab pos="914400" algn="l"/>
              </a:tabLst>
            </a:pPr>
            <a:r>
              <a:rPr lang="ru-RU" sz="2800" dirty="0">
                <a:ea typeface="Times New Roman"/>
              </a:rPr>
              <a:t>- экологические эстафеты; </a:t>
            </a:r>
          </a:p>
          <a:p>
            <a:pPr algn="just">
              <a:spcAft>
                <a:spcPts val="0"/>
              </a:spcAft>
              <a:tabLst>
                <a:tab pos="914400" algn="l"/>
              </a:tabLst>
            </a:pPr>
            <a:r>
              <a:rPr lang="ru-RU" sz="2800" dirty="0">
                <a:ea typeface="Times New Roman"/>
              </a:rPr>
              <a:t>- выставки детского творчества и фотовыставки;</a:t>
            </a:r>
          </a:p>
          <a:p>
            <a:r>
              <a:rPr lang="ru-RU" sz="2800" dirty="0">
                <a:ea typeface="Times New Roman"/>
              </a:rPr>
              <a:t>- экологические десанты;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7679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56364"/>
            <a:ext cx="871296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3D3D3D"/>
                </a:solidFill>
                <a:latin typeface="Times New Roman"/>
                <a:ea typeface="Times New Roman"/>
              </a:rPr>
              <a:t>В нашей школе в 2017 </a:t>
            </a: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3D3D3D"/>
                </a:solidFill>
                <a:latin typeface="Times New Roman"/>
                <a:ea typeface="Times New Roman"/>
              </a:rPr>
              <a:t>г. 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3D3D3D"/>
                </a:solidFill>
                <a:latin typeface="Times New Roman"/>
                <a:ea typeface="Times New Roman"/>
              </a:rPr>
              <a:t>был создан клуб «ЭКО». </a:t>
            </a:r>
            <a:endParaRPr lang="ru-RU" sz="2400" b="1" dirty="0" smtClean="0">
              <a:ln>
                <a:solidFill>
                  <a:srgbClr val="C00000"/>
                </a:solidFill>
              </a:ln>
              <a:solidFill>
                <a:srgbClr val="3D3D3D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3D3D3D"/>
                </a:solidFill>
                <a:latin typeface="Times New Roman"/>
                <a:ea typeface="Times New Roman"/>
              </a:rPr>
              <a:t>Мы 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3D3D3D"/>
                </a:solidFill>
                <a:latin typeface="Times New Roman"/>
                <a:ea typeface="Times New Roman"/>
              </a:rPr>
              <a:t>работаем по направлениям.</a:t>
            </a:r>
            <a:endParaRPr lang="ru-RU" sz="2400" b="1" dirty="0">
              <a:ln>
                <a:solidFill>
                  <a:srgbClr val="C00000"/>
                </a:solidFill>
              </a:ln>
              <a:latin typeface="Times New Roman"/>
              <a:ea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sz="2400" dirty="0">
                <a:solidFill>
                  <a:srgbClr val="3D3D3D"/>
                </a:solidFill>
                <a:latin typeface="Times New Roman"/>
                <a:ea typeface="Times New Roman"/>
              </a:rPr>
              <a:t>- 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3D3D3D"/>
                </a:solidFill>
                <a:latin typeface="Times New Roman"/>
                <a:ea typeface="Times New Roman"/>
              </a:rPr>
              <a:t>начальная школа </a:t>
            </a:r>
            <a:r>
              <a:rPr lang="ru-RU" sz="2400" dirty="0">
                <a:solidFill>
                  <a:srgbClr val="3D3D3D"/>
                </a:solidFill>
                <a:latin typeface="Times New Roman"/>
                <a:ea typeface="Times New Roman"/>
              </a:rPr>
              <a:t>проводит выставки самых различных поделок учащихся из природного материала, из отходов пластика </a:t>
            </a:r>
            <a:r>
              <a:rPr lang="ru-RU" sz="2400" dirty="0" err="1">
                <a:solidFill>
                  <a:srgbClr val="3D3D3D"/>
                </a:solidFill>
                <a:latin typeface="Times New Roman"/>
                <a:ea typeface="Times New Roman"/>
              </a:rPr>
              <a:t>итд</a:t>
            </a:r>
            <a:r>
              <a:rPr lang="ru-RU" sz="2400" dirty="0">
                <a:solidFill>
                  <a:srgbClr val="3D3D3D"/>
                </a:solidFill>
                <a:latin typeface="Times New Roman"/>
                <a:ea typeface="Times New Roman"/>
              </a:rPr>
              <a:t>..</a:t>
            </a:r>
            <a:endParaRPr lang="ru-RU" sz="2400" dirty="0">
              <a:latin typeface="Times New Roman"/>
              <a:ea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sz="2400" dirty="0">
                <a:solidFill>
                  <a:srgbClr val="3D3D3D"/>
                </a:solidFill>
                <a:latin typeface="Times New Roman"/>
                <a:ea typeface="Times New Roman"/>
              </a:rPr>
              <a:t>- 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3D3D3D"/>
                </a:solidFill>
                <a:latin typeface="Times New Roman"/>
                <a:ea typeface="Times New Roman"/>
              </a:rPr>
              <a:t>среднее звено </a:t>
            </a:r>
            <a:r>
              <a:rPr lang="ru-RU" sz="2400" dirty="0">
                <a:solidFill>
                  <a:srgbClr val="3D3D3D"/>
                </a:solidFill>
                <a:latin typeface="Times New Roman"/>
                <a:ea typeface="Times New Roman"/>
              </a:rPr>
              <a:t>– это кружки, выпуски стенгазет, проведение конкурсов </a:t>
            </a:r>
            <a:r>
              <a:rPr lang="ru-RU" sz="2400" b="1" dirty="0">
                <a:solidFill>
                  <a:srgbClr val="3D3D3D"/>
                </a:solidFill>
                <a:latin typeface="Times New Roman"/>
                <a:ea typeface="Times New Roman"/>
              </a:rPr>
              <a:t>экологических агитбригад.</a:t>
            </a:r>
            <a:endParaRPr lang="ru-RU" sz="2400" dirty="0">
              <a:latin typeface="Times New Roman"/>
              <a:ea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sz="2400" dirty="0" smtClean="0">
                <a:solidFill>
                  <a:srgbClr val="3D3D3D"/>
                </a:solidFill>
                <a:latin typeface="Times New Roman"/>
                <a:ea typeface="Times New Roman"/>
              </a:rPr>
              <a:t>- </a:t>
            </a: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3D3D3D"/>
                </a:solidFill>
                <a:latin typeface="Times New Roman"/>
                <a:ea typeface="Times New Roman"/>
              </a:rPr>
              <a:t>старшеклассники</a:t>
            </a:r>
            <a:r>
              <a:rPr lang="ru-RU" sz="2400" dirty="0" smtClean="0">
                <a:ln>
                  <a:solidFill>
                    <a:srgbClr val="C00000"/>
                  </a:solidFill>
                </a:ln>
                <a:solidFill>
                  <a:srgbClr val="3D3D3D"/>
                </a:solidFill>
                <a:latin typeface="Times New Roman"/>
                <a:ea typeface="Times New Roman"/>
              </a:rPr>
              <a:t> </a:t>
            </a:r>
            <a:r>
              <a:rPr lang="ru-RU" sz="2400" dirty="0">
                <a:solidFill>
                  <a:srgbClr val="3D3D3D"/>
                </a:solidFill>
                <a:latin typeface="Times New Roman"/>
                <a:ea typeface="Times New Roman"/>
              </a:rPr>
              <a:t>работают над  проектами и исследовательскими работами, участвуют в городских , областных и Всероссийских конкурсах. </a:t>
            </a:r>
            <a:endParaRPr lang="ru-RU" sz="2400" dirty="0">
              <a:latin typeface="Times New Roman"/>
              <a:ea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sz="2400" dirty="0">
                <a:solidFill>
                  <a:srgbClr val="3D3D3D"/>
                </a:solidFill>
                <a:latin typeface="Times New Roman"/>
                <a:ea typeface="Times New Roman"/>
              </a:rPr>
              <a:t>Все ребята школы участвуют в </a:t>
            </a:r>
            <a:r>
              <a:rPr lang="ru-RU" sz="2400" b="1" dirty="0">
                <a:solidFill>
                  <a:srgbClr val="3D3D3D"/>
                </a:solidFill>
                <a:latin typeface="Times New Roman"/>
                <a:ea typeface="Times New Roman"/>
              </a:rPr>
              <a:t>субботниках,</a:t>
            </a:r>
            <a:r>
              <a:rPr lang="ru-RU" sz="2400" dirty="0">
                <a:solidFill>
                  <a:srgbClr val="3D3D3D"/>
                </a:solidFill>
                <a:latin typeface="Times New Roman"/>
                <a:ea typeface="Times New Roman"/>
              </a:rPr>
              <a:t> наводят порядок</a:t>
            </a:r>
            <a:r>
              <a:rPr lang="ru-RU" sz="2400" dirty="0" smtClean="0">
                <a:solidFill>
                  <a:srgbClr val="3D3D3D"/>
                </a:solidFill>
                <a:latin typeface="Times New Roman"/>
                <a:ea typeface="Times New Roman"/>
              </a:rPr>
              <a:t>. Сажают деревья, кустарники, участвуют в озеленении школы.</a:t>
            </a:r>
            <a:endParaRPr lang="ru-RU" sz="2400" dirty="0">
              <a:latin typeface="Times New Roman"/>
              <a:ea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sz="2400" dirty="0">
                <a:solidFill>
                  <a:srgbClr val="3D3D3D"/>
                </a:solidFill>
                <a:latin typeface="Times New Roman"/>
                <a:ea typeface="Times New Roman"/>
              </a:rPr>
              <a:t>Наша школа носит имя </a:t>
            </a:r>
            <a:r>
              <a:rPr lang="ru-RU" sz="2400" dirty="0" err="1">
                <a:solidFill>
                  <a:srgbClr val="3D3D3D"/>
                </a:solidFill>
                <a:latin typeface="Times New Roman"/>
                <a:ea typeface="Times New Roman"/>
              </a:rPr>
              <a:t>Сапленкова</a:t>
            </a:r>
            <a:r>
              <a:rPr lang="ru-RU" sz="2400" dirty="0">
                <a:solidFill>
                  <a:srgbClr val="3D3D3D"/>
                </a:solidFill>
                <a:latin typeface="Times New Roman"/>
                <a:ea typeface="Times New Roman"/>
              </a:rPr>
              <a:t> </a:t>
            </a:r>
            <a:r>
              <a:rPr lang="ru-RU" sz="2400" dirty="0" smtClean="0">
                <a:solidFill>
                  <a:srgbClr val="3D3D3D"/>
                </a:solidFill>
                <a:latin typeface="Times New Roman"/>
                <a:ea typeface="Times New Roman"/>
              </a:rPr>
              <a:t>В.И. </a:t>
            </a:r>
            <a:r>
              <a:rPr lang="ru-RU" sz="2400" dirty="0">
                <a:solidFill>
                  <a:srgbClr val="3D3D3D"/>
                </a:solidFill>
                <a:latin typeface="Times New Roman"/>
                <a:ea typeface="Times New Roman"/>
              </a:rPr>
              <a:t>Это ликвидатор Чернобыля. Мы ежегодно проводим экологическую конференцию 26 апреля, приглашаем чернобыльцев.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776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" y="0"/>
            <a:ext cx="9144000" cy="6669360"/>
          </a:xfrm>
        </p:spPr>
      </p:pic>
      <p:sp>
        <p:nvSpPr>
          <p:cNvPr id="5" name="Прямоугольник 4"/>
          <p:cNvSpPr/>
          <p:nvPr/>
        </p:nvSpPr>
        <p:spPr>
          <a:xfrm>
            <a:off x="755576" y="188640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Экологическая </a:t>
            </a:r>
            <a:r>
              <a:rPr lang="ru-RU" sz="4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агитбригада </a:t>
            </a:r>
            <a:endParaRPr lang="ru-RU" sz="48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ЭКО»! </a:t>
            </a:r>
          </a:p>
        </p:txBody>
      </p:sp>
    </p:spTree>
    <p:extLst>
      <p:ext uri="{BB962C8B-B14F-4D97-AF65-F5344CB8AC3E}">
        <p14:creationId xmlns:p14="http://schemas.microsoft.com/office/powerpoint/2010/main" val="141593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4426599"/>
            <a:ext cx="4056385" cy="1944216"/>
          </a:xfrm>
        </p:spPr>
        <p:txBody>
          <a:bodyPr>
            <a:noAutofit/>
          </a:bodyPr>
          <a:lstStyle/>
          <a:p>
            <a:pPr algn="l"/>
            <a:r>
              <a:rPr lang="ru-RU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Уборка </a:t>
            </a:r>
            <a:br>
              <a:rPr lang="ru-RU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</a:br>
            <a:r>
              <a:rPr lang="ru-RU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школьного </a:t>
            </a:r>
            <a:br>
              <a:rPr lang="ru-RU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</a:b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двора, посадка деревьев…</a:t>
            </a:r>
            <a:endParaRPr lang="ru-RU" b="1" i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575" y="141652"/>
            <a:ext cx="3592322" cy="4352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apf.mail.ru/cgi-bin/readmsg/IMG-20160426-WA0015.jpg?id=14616827800000000649%3B0%3B1&amp;x-email=izmailowa_v%40mail.ru&amp;exif=1&amp;bs=1674&amp;bl=272665&amp;ct=image%2Fjpeg&amp;cn=IMG%252d20160426%252dWA0015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01580" y="160338"/>
            <a:ext cx="55081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на субботнике!</a:t>
            </a:r>
            <a:br>
              <a:rPr lang="ru-RU" sz="4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400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96752"/>
            <a:ext cx="4608511" cy="541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287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260648"/>
            <a:ext cx="3565592" cy="2664296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i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природы важнее всего — это везде чистоту соблюдать!!!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2"/>
          <a:stretch/>
        </p:blipFill>
        <p:spPr>
          <a:xfrm>
            <a:off x="2921646" y="2962120"/>
            <a:ext cx="6207795" cy="3895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6" name="Picture 6" descr="http://odinski.ru/img/2008/05/musor%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62335"/>
            <a:ext cx="5328593" cy="3549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84.img.avito.st/140x105/14886820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4" y="4242300"/>
            <a:ext cx="2236558" cy="206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Валентина\Desktop\ФОТО\ФОТО Проблемное обуч педсовет\20150325_18244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080120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ru-RU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+mn-ea"/>
                <a:cs typeface="+mn-cs"/>
              </a:rPr>
              <a:t>Экскурсия на Кавказ. 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+mn-ea"/>
                <a:cs typeface="+mn-cs"/>
              </a:rPr>
              <a:t>Город 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+mn-ea"/>
                <a:cs typeface="+mn-cs"/>
              </a:rPr>
              <a:t>Сочи</a:t>
            </a:r>
            <a:r>
              <a:rPr lang="ru-RU" sz="440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440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a typeface="+mn-ea"/>
                <a:cs typeface="+mn-cs"/>
              </a:rPr>
            </a:br>
            <a:endParaRPr lang="ru-RU" sz="4400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6589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Валентина\Desktop\ФОТО\Фото с телефона 11.2015\20150323_1153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57779" y="1269947"/>
            <a:ext cx="6180510" cy="416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Валентина\Desktop\ФОТО\Фото с телефона 11.2015\20150324_1139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35894" y="1124745"/>
            <a:ext cx="619269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44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ЭКО-заметка  фото 27.04.16\Кот Г.И о Чернобыле..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6"/>
          <a:stretch/>
        </p:blipFill>
        <p:spPr bwMode="auto">
          <a:xfrm>
            <a:off x="107504" y="116632"/>
            <a:ext cx="427083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ЭКО-заметка  фото 27.04.16\Встреча с Чернобыльцами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6631"/>
            <a:ext cx="5472855" cy="410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50035" y="4365288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spc="-45" dirty="0" smtClean="0">
                <a:ln>
                  <a:solidFill>
                    <a:srgbClr val="C00000"/>
                  </a:solidFill>
                </a:ln>
                <a:ea typeface="Times New Roman"/>
              </a:rPr>
              <a:t>… ликвидаторы </a:t>
            </a:r>
            <a:r>
              <a:rPr lang="ru-RU" sz="3200" spc="-45" dirty="0">
                <a:ln>
                  <a:solidFill>
                    <a:srgbClr val="C00000"/>
                  </a:solidFill>
                </a:ln>
                <a:ea typeface="Times New Roman"/>
              </a:rPr>
              <a:t>чернобыльской катастрофы.  </a:t>
            </a:r>
            <a:endParaRPr lang="ru-RU" sz="3200" dirty="0">
              <a:ln>
                <a:solidFill>
                  <a:srgbClr val="C00000"/>
                </a:solidFill>
              </a:ln>
            </a:endParaRPr>
          </a:p>
          <a:p>
            <a:r>
              <a:rPr lang="ru-RU" sz="3200" spc="-45" dirty="0" smtClean="0">
                <a:ln>
                  <a:solidFill>
                    <a:srgbClr val="C00000"/>
                  </a:solidFill>
                </a:ln>
                <a:ea typeface="Times New Roman"/>
              </a:rPr>
              <a:t>поделились </a:t>
            </a:r>
            <a:r>
              <a:rPr lang="ru-RU" sz="3200" spc="-45" dirty="0">
                <a:ln>
                  <a:solidFill>
                    <a:srgbClr val="C00000"/>
                  </a:solidFill>
                </a:ln>
                <a:ea typeface="Times New Roman"/>
              </a:rPr>
              <a:t>воспоминаниями о тех </a:t>
            </a:r>
            <a:r>
              <a:rPr lang="ru-RU" sz="3200" spc="-45" dirty="0">
                <a:ln>
                  <a:solidFill>
                    <a:schemeClr val="tx1"/>
                  </a:solidFill>
                </a:ln>
                <a:ea typeface="Times New Roman"/>
              </a:rPr>
              <a:t>«черных днях» </a:t>
            </a:r>
            <a:r>
              <a:rPr lang="ru-RU" sz="3200" spc="-45" dirty="0">
                <a:ln>
                  <a:solidFill>
                    <a:srgbClr val="C00000"/>
                  </a:solidFill>
                </a:ln>
                <a:ea typeface="Times New Roman"/>
              </a:rPr>
              <a:t>трагической весны 1986 </a:t>
            </a:r>
            <a:r>
              <a:rPr lang="ru-RU" sz="3200" spc="-45" dirty="0" smtClean="0">
                <a:ln>
                  <a:solidFill>
                    <a:srgbClr val="C00000"/>
                  </a:solidFill>
                </a:ln>
                <a:ea typeface="Times New Roman"/>
              </a:rPr>
              <a:t>года…. </a:t>
            </a:r>
            <a:endParaRPr lang="ru-RU" sz="3200" dirty="0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260648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spc="-45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Встреча с «чернобыльцами»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413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алентина\Desktop\ТЕЛЕФОН\ВАТСАП фото\IMG-20160617-WA0002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7"/>
          <a:stretch/>
        </p:blipFill>
        <p:spPr bwMode="auto">
          <a:xfrm>
            <a:off x="22633" y="188640"/>
            <a:ext cx="4572000" cy="457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Валентина\Desktop\ТЕЛЕФОН\ВАТСАП фото\IMG-20160617-WA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772" y="188640"/>
            <a:ext cx="41044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5616" y="4869160"/>
            <a:ext cx="6912768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ea typeface="Times New Roman"/>
              </a:rPr>
              <a:t>Защита исследовательского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ea typeface="Times New Roman"/>
              </a:rPr>
              <a:t>проекта «Родники России» в 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ea typeface="Times New Roman"/>
              </a:rPr>
              <a:t>Москве </a:t>
            </a:r>
            <a:endParaRPr lang="ru-RU" sz="3200" b="1" dirty="0" smtClean="0">
              <a:ln>
                <a:solidFill>
                  <a:schemeClr val="tx1"/>
                </a:solidFill>
              </a:ln>
              <a:solidFill>
                <a:srgbClr val="000099"/>
              </a:solidFill>
              <a:ea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ea typeface="Times New Roman"/>
              </a:rPr>
              <a:t>– </a:t>
            </a:r>
            <a:r>
              <a:rPr lang="ru-RU" sz="3200" b="1" i="1" dirty="0" err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ea typeface="Times New Roman"/>
              </a:rPr>
              <a:t>Олейникова</a:t>
            </a:r>
            <a:r>
              <a:rPr lang="ru-RU" sz="3200" b="1" i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ea typeface="Times New Roman"/>
              </a:rPr>
              <a:t> В., 10 </a:t>
            </a:r>
            <a:r>
              <a:rPr lang="ru-RU" sz="3200" b="1" i="1" dirty="0" err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ea typeface="Times New Roman"/>
              </a:rPr>
              <a:t>кл</a:t>
            </a:r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ea typeface="Times New Roman"/>
              </a:rPr>
              <a:t>.</a:t>
            </a:r>
            <a:endParaRPr lang="ru-RU" sz="3200" b="1" i="1" dirty="0">
              <a:ln>
                <a:solidFill>
                  <a:schemeClr val="tx1"/>
                </a:solidFill>
              </a:ln>
              <a:solidFill>
                <a:srgbClr val="000099"/>
              </a:solidFill>
              <a:effectLst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207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алентина\Desktop\ТЕЛЕФОН\ВАТСАП фото\IMG-20170616-WA004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3" y="108528"/>
            <a:ext cx="8712968" cy="656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309713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a typeface="Times New Roman"/>
              </a:rPr>
              <a:t>Участие в областном фестивале  юных экологов в Красном Сулине. 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53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458115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</a:rPr>
              <a:t> </a:t>
            </a:r>
            <a:r>
              <a:rPr lang="ru-RU" sz="48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</a:rPr>
              <a:t>«Стон Земли»…</a:t>
            </a:r>
            <a:endParaRPr lang="ru-RU" sz="480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</a:endParaRPr>
          </a:p>
        </p:txBody>
      </p:sp>
      <p:pic>
        <p:nvPicPr>
          <p:cNvPr id="4" name="Содержимое 3" descr="808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856701"/>
            <a:ext cx="5760640" cy="352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andex.ru-26_8148_boy-with-ear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378225"/>
            <a:ext cx="3643334" cy="2262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9830164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2636912"/>
            <a:ext cx="4211037" cy="3704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Валентина\Desktop\ТЕЛЕФОН\ВАТСАП фото\IMG-20170616-WA002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8"/>
          <a:stretch/>
        </p:blipFill>
        <p:spPr bwMode="auto">
          <a:xfrm>
            <a:off x="179512" y="116632"/>
            <a:ext cx="511256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Валентина\Desktop\ТЕЛЕФОН\ВАТСАП фото\IMG-20170616-WA00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852936"/>
            <a:ext cx="5136571" cy="38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09816" y="260648"/>
            <a:ext cx="62154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a typeface="Times New Roman"/>
              </a:rPr>
              <a:t>Юные экологи на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a typeface="Times New Roman"/>
              </a:rPr>
              <a:t>фестивале…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37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алентина\Desktop\ima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6" y="0"/>
            <a:ext cx="9067724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98329" y="4941168"/>
            <a:ext cx="6408712" cy="1205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3200" b="1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Шахтинская</a:t>
            </a:r>
            <a:r>
              <a:rPr lang="ru-RU" sz="3200" b="1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делегация в </a:t>
            </a:r>
            <a:r>
              <a:rPr lang="ru-RU" sz="3200" b="1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проекте </a:t>
            </a:r>
          </a:p>
          <a:p>
            <a:pPr algn="ctr">
              <a:spcAft>
                <a:spcPts val="1000"/>
              </a:spcAft>
            </a:pPr>
            <a:r>
              <a:rPr lang="ru-RU" sz="3200" b="1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«</a:t>
            </a:r>
            <a:r>
              <a:rPr lang="ru-RU" sz="3200" b="1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Молодые защитники природы»</a:t>
            </a:r>
          </a:p>
        </p:txBody>
      </p:sp>
    </p:spTree>
    <p:extLst>
      <p:ext uri="{BB962C8B-B14F-4D97-AF65-F5344CB8AC3E}">
        <p14:creationId xmlns:p14="http://schemas.microsoft.com/office/powerpoint/2010/main" val="260637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9289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n>
                  <a:solidFill>
                    <a:srgbClr val="009900"/>
                  </a:solidFill>
                </a:ln>
                <a:solidFill>
                  <a:srgbClr val="000000"/>
                </a:solidFill>
                <a:ea typeface="Calibri"/>
                <a:cs typeface="Times New Roman"/>
              </a:rPr>
              <a:t>Эпоха неконтролируемого саморазвития системы «человек – природа» </a:t>
            </a:r>
            <a:r>
              <a:rPr lang="ru-RU" sz="3200" dirty="0" smtClean="0">
                <a:ln>
                  <a:solidFill>
                    <a:srgbClr val="009900"/>
                  </a:solidFill>
                </a:ln>
                <a:solidFill>
                  <a:srgbClr val="000000"/>
                </a:solidFill>
                <a:ea typeface="Calibri"/>
                <a:cs typeface="Times New Roman"/>
              </a:rPr>
              <a:t>закончилась</a:t>
            </a:r>
            <a:r>
              <a:rPr lang="ru-RU" sz="3200" dirty="0">
                <a:ln>
                  <a:solidFill>
                    <a:srgbClr val="009900"/>
                  </a:solidFill>
                </a:ln>
                <a:solidFill>
                  <a:srgbClr val="000000"/>
                </a:solidFill>
                <a:ea typeface="Calibri"/>
                <a:cs typeface="Times New Roman"/>
              </a:rPr>
              <a:t>. Наступило время Разума, а ресурсом стало время. Поэтому мы должны использовать этот ресурс и воспитать экологически культурное поколение, чтобы быть безопасными за будущее планеты </a:t>
            </a:r>
            <a:r>
              <a:rPr lang="ru-RU" sz="3200" dirty="0" smtClean="0">
                <a:ln>
                  <a:solidFill>
                    <a:srgbClr val="009900"/>
                  </a:solidFill>
                </a:ln>
                <a:solidFill>
                  <a:srgbClr val="000000"/>
                </a:solidFill>
                <a:ea typeface="Calibri"/>
                <a:cs typeface="Times New Roman"/>
              </a:rPr>
              <a:t>Земля.</a:t>
            </a:r>
            <a:endParaRPr lang="ru-RU" sz="3200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573016"/>
            <a:ext cx="82809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000000"/>
                </a:solidFill>
                <a:ea typeface="Calibri"/>
                <a:cs typeface="Times New Roman"/>
              </a:rPr>
              <a:t>Мы должны воспитать умного, экологически грамотного человека, для которого принципы «Не навреди!», «Будь полезен!» являются жизненным девизом.</a:t>
            </a:r>
            <a:endParaRPr lang="ru-RU" sz="3200" dirty="0">
              <a:ln>
                <a:solidFill>
                  <a:srgbClr val="C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1377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00783586.jpg"/>
          <p:cNvPicPr>
            <a:picLocks noChangeAspect="1"/>
          </p:cNvPicPr>
          <p:nvPr/>
        </p:nvPicPr>
        <p:blipFill rotWithShape="1">
          <a:blip r:embed="rId2"/>
          <a:srcRect l="17797"/>
          <a:stretch/>
        </p:blipFill>
        <p:spPr>
          <a:xfrm>
            <a:off x="93683" y="1484784"/>
            <a:ext cx="3991097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331640" y="0"/>
            <a:ext cx="78123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spc="-5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Говорить сегодня об экологии, это значит говорить о спасении  </a:t>
            </a:r>
            <a:r>
              <a:rPr lang="ru-RU" sz="4400" b="1" spc="-65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жизни!.. </a:t>
            </a:r>
            <a:endParaRPr lang="ru-RU" sz="4400" b="1" dirty="0">
              <a:ln>
                <a:solidFill>
                  <a:schemeClr val="tx2"/>
                </a:solidFill>
              </a:ln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098" name="Picture 2" descr="http://firmaterra.ru/sites/default/files/n342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273" y="2698624"/>
            <a:ext cx="5400600" cy="3697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562235"/>
            <a:ext cx="2379280" cy="1988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7953" y="116632"/>
            <a:ext cx="5261140" cy="2520280"/>
          </a:xfrm>
          <a:prstGeom prst="round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/>
              <a:t>Экология - это наука об охране </a:t>
            </a:r>
            <a:r>
              <a:rPr lang="ru-RU" b="1" i="1" dirty="0" smtClean="0"/>
              <a:t>природы. В </a:t>
            </a:r>
            <a:r>
              <a:rPr lang="ru-RU" b="1" i="1" dirty="0"/>
              <a:t>переводе с греческого экология означает </a:t>
            </a:r>
            <a:r>
              <a:rPr lang="ru-RU" b="1" i="1" dirty="0">
                <a:solidFill>
                  <a:srgbClr val="FF0000"/>
                </a:solidFill>
              </a:rPr>
              <a:t>«дом», </a:t>
            </a:r>
            <a:r>
              <a:rPr lang="ru-RU" b="1" i="1" dirty="0"/>
              <a:t>непосредственное окружение человека…</a:t>
            </a:r>
          </a:p>
          <a:p>
            <a:endParaRPr lang="ru-RU" sz="2400" b="1" i="1" dirty="0"/>
          </a:p>
        </p:txBody>
      </p:sp>
      <p:pic>
        <p:nvPicPr>
          <p:cNvPr id="2050" name="Picture 2" descr="http://stylbest.com/media/gallery/ab/ab-2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90"/>
          <a:stretch/>
        </p:blipFill>
        <p:spPr bwMode="auto">
          <a:xfrm>
            <a:off x="5104401" y="1518452"/>
            <a:ext cx="3871185" cy="258366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meteovesti.ru/pictures/635939724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50" y="2816751"/>
            <a:ext cx="4591995" cy="3341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98956" y="4128299"/>
            <a:ext cx="422533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/>
              <a:t>И весь этот наш дом нуждается в защите! Проблемы экологии стали самыми грозными после ядерной войны..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16632"/>
            <a:ext cx="7272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Arial Narrow" panose="020B0606020202030204" pitchFamily="34" charset="0"/>
                <a:ea typeface="Calibri"/>
              </a:rPr>
              <a:t>Неизвестный китайский поэт еще в 500 году до нашей эры сказал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Calibri"/>
              </a:rPr>
              <a:t>: </a:t>
            </a:r>
            <a:endParaRPr lang="ru-RU" sz="2800" dirty="0" smtClean="0">
              <a:solidFill>
                <a:srgbClr val="000000"/>
              </a:solidFill>
              <a:latin typeface="Arial Narrow" panose="020B0606020202030204" pitchFamily="34" charset="0"/>
              <a:ea typeface="Calibri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Calibri"/>
              </a:rPr>
              <a:t>«</a:t>
            </a:r>
            <a:r>
              <a:rPr lang="ru-RU" sz="2800" b="1" dirty="0">
                <a:solidFill>
                  <a:srgbClr val="C00000"/>
                </a:solidFill>
                <a:latin typeface="Arial Narrow" panose="020B0606020202030204" pitchFamily="34" charset="0"/>
                <a:ea typeface="Calibri"/>
              </a:rPr>
              <a:t>Если вы думаете на год вперед – сейте зерна. Если вы думаете на десять лет вперед – сажайте деревья. Если вы думаете на сто лет вперед – воспитывайте </a:t>
            </a:r>
            <a:r>
              <a:rPr lang="ru-RU" sz="28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Calibri"/>
              </a:rPr>
              <a:t>человека!»…</a:t>
            </a:r>
            <a:endParaRPr lang="ru-RU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0" y="2794289"/>
            <a:ext cx="5402263" cy="406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404" y="3232586"/>
            <a:ext cx="3728596" cy="271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79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842493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3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a typeface="Times New Roman"/>
              </a:rPr>
              <a:t>Экологическая культура как качество личности должна формироваться в процессе непрерывного экологического воспитания</a:t>
            </a:r>
            <a:r>
              <a:rPr lang="ru-RU" sz="3300" dirty="0">
                <a:solidFill>
                  <a:srgbClr val="3D3D3D"/>
                </a:solidFill>
                <a:ea typeface="Times New Roman"/>
              </a:rPr>
              <a:t>, </a:t>
            </a:r>
            <a:r>
              <a:rPr lang="ru-RU" sz="3300" u="sng" dirty="0">
                <a:solidFill>
                  <a:srgbClr val="3D3D3D"/>
                </a:solidFill>
                <a:ea typeface="Times New Roman"/>
              </a:rPr>
              <a:t>основными звеньями которого являются:</a:t>
            </a:r>
            <a:endParaRPr lang="ru-RU" sz="3300" u="sng" dirty="0"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3300" dirty="0">
                <a:solidFill>
                  <a:srgbClr val="3D3D3D"/>
                </a:solidFill>
                <a:ea typeface="Times New Roman"/>
              </a:rPr>
              <a:t>семья;</a:t>
            </a:r>
          </a:p>
          <a:p>
            <a:pPr marL="342900" lvl="0" indent="-342900" algn="just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3300" dirty="0">
                <a:solidFill>
                  <a:srgbClr val="3D3D3D"/>
                </a:solidFill>
                <a:ea typeface="Times New Roman"/>
              </a:rPr>
              <a:t>детские дошкольные учреждения; </a:t>
            </a:r>
          </a:p>
          <a:p>
            <a:pPr marL="342900" lvl="0" indent="-342900" algn="just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3300" dirty="0">
                <a:solidFill>
                  <a:srgbClr val="3D3D3D"/>
                </a:solidFill>
                <a:ea typeface="Times New Roman"/>
              </a:rPr>
              <a:t>школа; </a:t>
            </a:r>
          </a:p>
          <a:p>
            <a:pPr marL="342900" lvl="0" indent="-342900" algn="just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3300" dirty="0">
                <a:solidFill>
                  <a:srgbClr val="3D3D3D"/>
                </a:solidFill>
                <a:ea typeface="Times New Roman"/>
              </a:rPr>
              <a:t>внешкольные воспитательные учреждения; </a:t>
            </a:r>
          </a:p>
          <a:p>
            <a:pPr marL="342900" lvl="0" indent="-342900" algn="just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3300" dirty="0">
                <a:solidFill>
                  <a:srgbClr val="3D3D3D"/>
                </a:solidFill>
                <a:ea typeface="Times New Roman"/>
              </a:rPr>
              <a:t>воспитательная работа в летний период; </a:t>
            </a:r>
          </a:p>
          <a:p>
            <a:pPr marL="342900" lvl="0" indent="-342900" algn="just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3300" dirty="0">
                <a:solidFill>
                  <a:srgbClr val="3D3D3D"/>
                </a:solidFill>
                <a:ea typeface="Times New Roman"/>
              </a:rPr>
              <a:t>средства массовой информации; </a:t>
            </a:r>
          </a:p>
          <a:p>
            <a:pPr marL="342900" lvl="0" indent="-342900" algn="just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3300" dirty="0">
                <a:solidFill>
                  <a:srgbClr val="3D3D3D"/>
                </a:solidFill>
                <a:ea typeface="Times New Roman"/>
              </a:rPr>
              <a:t>самовоспитание.</a:t>
            </a:r>
            <a:endParaRPr lang="ru-RU" sz="3300" dirty="0">
              <a:solidFill>
                <a:srgbClr val="3D3D3D"/>
              </a:solidFill>
              <a:effectLst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081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332656"/>
            <a:ext cx="842493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srgbClr val="009900"/>
                  </a:solidFill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География, </a:t>
            </a:r>
            <a:r>
              <a:rPr lang="ru-RU" sz="4000" dirty="0" smtClean="0">
                <a:ln>
                  <a:solidFill>
                    <a:srgbClr val="009900"/>
                  </a:solidFill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000" dirty="0">
                <a:ln>
                  <a:solidFill>
                    <a:srgbClr val="009900"/>
                  </a:solidFill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учебная дисциплина представляет собой единственный школьный предмет мировоззренческого характера. Она вместе с другими естественными науками формирует у школьников понятия «географическая оболочка», «жизненная среда», «биосфера», «ноосфера</a:t>
            </a:r>
            <a:r>
              <a:rPr lang="ru-RU" sz="4000" dirty="0" smtClean="0">
                <a:ln>
                  <a:solidFill>
                    <a:srgbClr val="009900"/>
                  </a:solidFill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»…. </a:t>
            </a:r>
            <a:endParaRPr lang="ru-RU" sz="4000" dirty="0">
              <a:ln>
                <a:solidFill>
                  <a:srgbClr val="009900"/>
                </a:solidFill>
              </a:ln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25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71296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dirty="0">
                <a:ln>
                  <a:solidFill>
                    <a:srgbClr val="C00000"/>
                  </a:solidFill>
                </a:ln>
                <a:latin typeface="Times New Roman"/>
                <a:ea typeface="Times New Roman"/>
              </a:rPr>
              <a:t>Все это позволяет отнести </a:t>
            </a:r>
            <a:r>
              <a:rPr lang="ru-RU" sz="3800" b="1" dirty="0">
                <a:ln>
                  <a:solidFill>
                    <a:srgbClr val="C00000"/>
                  </a:solidFill>
                </a:ln>
                <a:latin typeface="Times New Roman"/>
                <a:ea typeface="Times New Roman"/>
              </a:rPr>
              <a:t>географию</a:t>
            </a:r>
            <a:r>
              <a:rPr lang="ru-RU" sz="3800" dirty="0">
                <a:ln>
                  <a:solidFill>
                    <a:srgbClr val="C00000"/>
                  </a:solidFill>
                </a:ln>
                <a:latin typeface="Times New Roman"/>
                <a:ea typeface="Times New Roman"/>
              </a:rPr>
              <a:t> к числу тех школьных предметов, на которые ложится </a:t>
            </a:r>
            <a:r>
              <a:rPr lang="ru-RU" sz="3800" b="1" dirty="0">
                <a:ln>
                  <a:solidFill>
                    <a:srgbClr val="C00000"/>
                  </a:solidFill>
                </a:ln>
                <a:latin typeface="Times New Roman"/>
                <a:ea typeface="Times New Roman"/>
              </a:rPr>
              <a:t>особая ответственность </a:t>
            </a:r>
            <a:r>
              <a:rPr lang="ru-RU" sz="3800" dirty="0">
                <a:ln>
                  <a:solidFill>
                    <a:srgbClr val="C00000"/>
                  </a:solidFill>
                </a:ln>
                <a:latin typeface="Times New Roman"/>
                <a:ea typeface="Times New Roman"/>
              </a:rPr>
              <a:t>не только за формирование у школьников гуманистического мировоззрения, воспитания патриотизма и любви к Родине, но и умений и навыков ориентации и социально-ответственного поведения в </a:t>
            </a:r>
            <a:r>
              <a:rPr lang="ru-RU" sz="3800" b="1" dirty="0">
                <a:ln>
                  <a:solidFill>
                    <a:srgbClr val="C00000"/>
                  </a:solidFill>
                </a:ln>
                <a:latin typeface="Times New Roman"/>
                <a:ea typeface="Times New Roman"/>
              </a:rPr>
              <a:t>окружающем мире</a:t>
            </a:r>
            <a:r>
              <a:rPr lang="ru-RU" sz="3800" b="1" dirty="0">
                <a:latin typeface="Times New Roman"/>
                <a:ea typeface="Times New Roman"/>
              </a:rPr>
              <a:t>.</a:t>
            </a:r>
            <a:endParaRPr lang="ru-RU" sz="3800" b="1" dirty="0"/>
          </a:p>
        </p:txBody>
      </p:sp>
    </p:spTree>
    <p:extLst>
      <p:ext uri="{BB962C8B-B14F-4D97-AF65-F5344CB8AC3E}">
        <p14:creationId xmlns:p14="http://schemas.microsoft.com/office/powerpoint/2010/main" val="14784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1453</Words>
  <Application>Microsoft Office PowerPoint</Application>
  <PresentationFormat>Экран (4:3)</PresentationFormat>
  <Paragraphs>79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Office Theme</vt:lpstr>
      <vt:lpstr>Презентация PowerPoint</vt:lpstr>
      <vt:lpstr>Презентация PowerPoint</vt:lpstr>
      <vt:lpstr> «Стон Земли»…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Уборка  школьного  двора, посадка деревьев…</vt:lpstr>
      <vt:lpstr>Для природы важнее всего — это везде чистоту соблюдать!!!</vt:lpstr>
      <vt:lpstr>Экскурсия на Кавказ.  Город Сочи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Валентина</cp:lastModifiedBy>
  <cp:revision>96</cp:revision>
  <dcterms:created xsi:type="dcterms:W3CDTF">2013-08-21T19:17:07Z</dcterms:created>
  <dcterms:modified xsi:type="dcterms:W3CDTF">2017-08-27T15:35:55Z</dcterms:modified>
</cp:coreProperties>
</file>