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72" r:id="rId5"/>
    <p:sldId id="261" r:id="rId6"/>
    <p:sldId id="262" r:id="rId7"/>
    <p:sldId id="263" r:id="rId8"/>
    <p:sldId id="266" r:id="rId9"/>
    <p:sldId id="265" r:id="rId10"/>
    <p:sldId id="269" r:id="rId11"/>
    <p:sldId id="256" r:id="rId12"/>
    <p:sldId id="257" r:id="rId13"/>
    <p:sldId id="258" r:id="rId14"/>
    <p:sldId id="259" r:id="rId15"/>
    <p:sldId id="260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wn.ctege.info/ege/2017/zadaniya/rus/rus2017zadanie17teoriya+praktika.pdf" TargetMode="External"/><Relationship Id="rId2" Type="http://schemas.openxmlformats.org/officeDocument/2006/relationships/hyperlink" Target="https://im2-tub-ru.yandex.net/i?id=2ab5e825bdb1d301fcdfbf9f665f327a&amp;n=33&amp;h=215&amp;w=28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4ege.ru/russkiy/53581-zadanie-17-ege-po-russkomu-yazyku.html" TargetMode="External"/><Relationship Id="rId4" Type="http://schemas.openxmlformats.org/officeDocument/2006/relationships/hyperlink" Target="https://dpbfm6h358sh7.cloudfront.net/images/1044156/11771434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84784"/>
            <a:ext cx="712879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Новый формат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Задания № 17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530" name="Picture 2" descr="http://dist-tutor.info/file.php/300/kniga/VV1.jpg"/>
          <p:cNvPicPr>
            <a:picLocks noChangeAspect="1" noChangeArrowheads="1"/>
          </p:cNvPicPr>
          <p:nvPr/>
        </p:nvPicPr>
        <p:blipFill>
          <a:blip r:embed="rId2" cstate="print"/>
          <a:srcRect r="73628" b="67273"/>
          <a:stretch>
            <a:fillRect/>
          </a:stretch>
        </p:blipFill>
        <p:spPr bwMode="auto">
          <a:xfrm>
            <a:off x="179512" y="3717032"/>
            <a:ext cx="3024336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332656"/>
            <a:ext cx="351089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ЕГЭ - 2017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602" y="4869160"/>
            <a:ext cx="4599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Автор работы:</a:t>
            </a:r>
          </a:p>
          <a:p>
            <a:pPr algn="ctr"/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читель русского языка</a:t>
            </a:r>
          </a:p>
          <a:p>
            <a:pPr algn="ctr"/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литературы МАОУ «Открытая (сменная)</a:t>
            </a:r>
          </a:p>
          <a:p>
            <a:pPr algn="ctr"/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бщеобразовательная школа № 1» г.Перми</a:t>
            </a:r>
          </a:p>
          <a:p>
            <a:pPr algn="ctr"/>
            <a:r>
              <a:rPr lang="ru-RU" b="1" dirty="0" smtClean="0">
                <a:ln w="1905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Сидорова Татьяна Григорьевна</a:t>
            </a:r>
            <a:endParaRPr lang="ru-RU" b="1" dirty="0">
              <a:ln w="19050">
                <a:solidFill>
                  <a:schemeClr val="accent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013176"/>
            <a:ext cx="7290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Упражнения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626" name="Picture 2" descr="http://toptyumen.ru/wp-content/uploads/2016/08/stalo-izvestno-kak-shkolniki-v-regionah-sdali-ege-po-russkomu-yazyku-obschestvo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824482" cy="3675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120" y="188640"/>
            <a:ext cx="768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…чтобы не растеряться…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7002/v7002582/26651/ycMX9_g7XoY.jpg"/>
          <p:cNvPicPr>
            <a:picLocks noChangeAspect="1" noChangeArrowheads="1"/>
          </p:cNvPicPr>
          <p:nvPr/>
        </p:nvPicPr>
        <p:blipFill>
          <a:blip r:embed="rId2" cstate="print"/>
          <a:srcRect l="14676" t="17712" r="3566" b="14251"/>
          <a:stretch>
            <a:fillRect/>
          </a:stretch>
        </p:blipFill>
        <p:spPr bwMode="auto">
          <a:xfrm>
            <a:off x="467544" y="260648"/>
            <a:ext cx="8136904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5054" y="5805264"/>
            <a:ext cx="174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1345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7002/v7002828/26334/KmVIwZQnGVc.jpg"/>
          <p:cNvPicPr>
            <a:picLocks noChangeAspect="1" noChangeArrowheads="1"/>
          </p:cNvPicPr>
          <p:nvPr/>
        </p:nvPicPr>
        <p:blipFill>
          <a:blip r:embed="rId2" cstate="print"/>
          <a:srcRect l="14450" t="17600" r="4752" b="18863"/>
          <a:stretch>
            <a:fillRect/>
          </a:stretch>
        </p:blipFill>
        <p:spPr bwMode="auto">
          <a:xfrm>
            <a:off x="467545" y="404664"/>
            <a:ext cx="8208912" cy="58608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98556" y="58052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7002/v7002734/263e9/5_EnAQFC_ZQ.jpg"/>
          <p:cNvPicPr>
            <a:picLocks noChangeAspect="1" noChangeArrowheads="1"/>
          </p:cNvPicPr>
          <p:nvPr/>
        </p:nvPicPr>
        <p:blipFill>
          <a:blip r:embed="rId2" cstate="print"/>
          <a:srcRect l="14337" t="19464" r="2864" b="17295"/>
          <a:stretch>
            <a:fillRect/>
          </a:stretch>
        </p:blipFill>
        <p:spPr bwMode="auto">
          <a:xfrm>
            <a:off x="82167" y="260648"/>
            <a:ext cx="902366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7002/v7002410/26a0d/CfJMk1U3owY.jpg"/>
          <p:cNvPicPr>
            <a:picLocks noChangeAspect="1" noChangeArrowheads="1"/>
          </p:cNvPicPr>
          <p:nvPr/>
        </p:nvPicPr>
        <p:blipFill>
          <a:blip r:embed="rId2" cstate="print"/>
          <a:srcRect l="12698" t="20635" r="3683"/>
          <a:stretch>
            <a:fillRect/>
          </a:stretch>
        </p:blipFill>
        <p:spPr bwMode="auto">
          <a:xfrm>
            <a:off x="251520" y="188640"/>
            <a:ext cx="8650767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3283" y="593467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145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vk.me/c7002/v7002192/2603b/Z4yQWfvuMIc.jpg"/>
          <p:cNvPicPr>
            <a:picLocks noChangeAspect="1" noChangeArrowheads="1"/>
          </p:cNvPicPr>
          <p:nvPr/>
        </p:nvPicPr>
        <p:blipFill>
          <a:blip r:embed="rId2" cstate="print"/>
          <a:srcRect l="14221" t="19306" r="3653" b="24937"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80526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235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4355977" y="2967335"/>
            <a:ext cx="12365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2" name="Picture 2" descr="http://novostiprosto.ru/sites/default/files/16072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7354"/>
            <a:ext cx="8686055" cy="416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78904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dirty="0" err="1" smtClean="0">
                <a:solidFill>
                  <a:schemeClr val="accent1"/>
                </a:solidFill>
              </a:rPr>
              <a:t>Источники</a:t>
            </a:r>
            <a:r>
              <a:rPr lang="de-DE" sz="5400" b="1" dirty="0" smtClean="0">
                <a:solidFill>
                  <a:schemeClr val="accent1"/>
                </a:solidFill>
              </a:rPr>
              <a:t>: </a:t>
            </a:r>
          </a:p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im2-tub-ru.yandex.net/i?id=2ab5e825bdb1d301fcdfbf9f665f327a&amp;n=33&amp;h=215&amp;w=287</a:t>
            </a:r>
            <a:endParaRPr lang="de-DE" b="1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http://down.ctege.info/ege/2017/zadaniya/rus/rus2017zadanie17teoriya+praktika.pdf</a:t>
            </a:r>
          </a:p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https://dpbfm6h358sh7.cloudfront.net/images/1044156/117714345.jpg</a:t>
            </a:r>
          </a:p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http://4ege.ru/russkiy/53581-zadanie-17-ege-po-russkomu-yazyku.html</a:t>
            </a:r>
            <a:endParaRPr lang="de-DE" b="1" dirty="0">
              <a:solidFill>
                <a:schemeClr val="accent1">
                  <a:lumMod val="50000"/>
                </a:schemeClr>
              </a:solidFill>
              <a:hlinkClick r:id="rId5"/>
            </a:endParaRPr>
          </a:p>
        </p:txBody>
      </p:sp>
      <p:pic>
        <p:nvPicPr>
          <p:cNvPr id="28674" name="Picture 2" descr="http://inpushchino.ru/upload/page/438/85938_picture_f046716792aaec0341527f5becae24ed3cb94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4664"/>
            <a:ext cx="8784976" cy="3284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B! В 2017 году расширится объём языкового материала в задании 17 «за счёт присоединения к этой теме обособления обращений. Следует заметить, что в качестве привлечённого в задании языкового материала может быть использован как прозаический, так и стихотворный текст . Участник экзамена 2017 г., выполняя задание 17, может встретиться с разным языковым материалом. При этом формулировка задания останется прежней» (из методических рекомендаций ФИПИ). "/>
          <p:cNvPicPr>
            <a:picLocks noChangeAspect="1" noChangeArrowheads="1"/>
          </p:cNvPicPr>
          <p:nvPr/>
        </p:nvPicPr>
        <p:blipFill>
          <a:blip r:embed="rId2" cstate="print"/>
          <a:srcRect t="11025" r="13770" b="2351"/>
          <a:stretch>
            <a:fillRect/>
          </a:stretch>
        </p:blipFill>
        <p:spPr bwMode="auto">
          <a:xfrm>
            <a:off x="251520" y="200477"/>
            <a:ext cx="8496944" cy="64018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5733256"/>
            <a:ext cx="156247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77072"/>
            <a:ext cx="8064896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Какие </a:t>
            </a:r>
            <a:r>
              <a:rPr lang="ru-RU" sz="8000" b="1" spc="300" dirty="0" smtClean="0">
                <a:ln w="952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надо </a:t>
            </a:r>
            <a:r>
              <a:rPr lang="ru-RU" sz="8000" b="1" spc="300" dirty="0" smtClean="0">
                <a:ln w="28575" cmpd="sng">
                  <a:solidFill>
                    <a:schemeClr val="accent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знать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2" name="Picture 4" descr="http://omsklingva.ru/wp-content/uploads/2017/02/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148286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378565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Вводными</a:t>
            </a:r>
            <a:r>
              <a:rPr lang="ru-RU" sz="2400" b="1" dirty="0" smtClean="0"/>
              <a:t> являются </a:t>
            </a:r>
            <a:r>
              <a:rPr lang="ru-RU" sz="2400" b="1" u="sng" dirty="0" smtClean="0"/>
              <a:t>слова, сочетания слов и предложения</a:t>
            </a:r>
            <a:r>
              <a:rPr lang="ru-RU" sz="2400" b="1" dirty="0" smtClean="0"/>
              <a:t>, которые </a:t>
            </a:r>
            <a:r>
              <a:rPr lang="ru-RU" sz="2400" b="1" u="sng" dirty="0" smtClean="0"/>
              <a:t>выражают отношение говорящего к высказанному, дают общую оценку сообщения, а также указывают на источник сообщения, связь с контекстом </a:t>
            </a:r>
            <a:r>
              <a:rPr lang="ru-RU" sz="2400" b="1" dirty="0" smtClean="0"/>
              <a:t>и т. д. Значение </a:t>
            </a:r>
            <a:r>
              <a:rPr lang="ru-RU" sz="2400" b="1" dirty="0" err="1" smtClean="0"/>
              <a:t>оценочности</a:t>
            </a:r>
            <a:r>
              <a:rPr lang="ru-RU" sz="2400" b="1" dirty="0" smtClean="0"/>
              <a:t> - модальной, эмоциональной, экспрессивной - ведущее значение вводных конструкций.</a:t>
            </a:r>
            <a:br>
              <a:rPr lang="ru-RU" sz="2400" b="1" dirty="0" smtClean="0"/>
            </a:br>
            <a:r>
              <a:rPr lang="ru-RU" sz="2400" b="1" u="sng" dirty="0" smtClean="0"/>
              <a:t>Вставные конструкции </a:t>
            </a:r>
            <a:r>
              <a:rPr lang="ru-RU" sz="2400" b="1" dirty="0" smtClean="0"/>
              <a:t>содержат</a:t>
            </a:r>
            <a:r>
              <a:rPr lang="ru-RU" sz="2400" b="1" u="sng" dirty="0" smtClean="0"/>
              <a:t> дополнительные сообщения, попутные сведения</a:t>
            </a:r>
            <a:r>
              <a:rPr lang="ru-RU" sz="2400" b="1" dirty="0" smtClean="0"/>
              <a:t>. Они разъясняют, толкуют, комментируют в разных отношениях основное </a:t>
            </a:r>
            <a:r>
              <a:rPr lang="ru-RU" sz="2400" b="1" dirty="0" smtClean="0"/>
              <a:t>предложение.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210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Например: Стало быть, </a:t>
            </a:r>
            <a:r>
              <a:rPr lang="ru-RU" sz="2400" b="1" u="sng" dirty="0" smtClean="0"/>
              <a:t>по-вашему, </a:t>
            </a:r>
            <a:r>
              <a:rPr lang="ru-RU" sz="2400" b="1" dirty="0" smtClean="0"/>
              <a:t>физическим трудом должны заниматься все без исключения? (Ч. 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13176"/>
            <a:ext cx="673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..</a:t>
            </a:r>
            <a:r>
              <a:rPr lang="ru-RU" sz="2400" b="1" dirty="0" err="1" smtClean="0"/>
              <a:t>Муму</a:t>
            </a:r>
            <a:r>
              <a:rPr lang="ru-RU" sz="2400" b="1" dirty="0" smtClean="0"/>
              <a:t>, </a:t>
            </a:r>
            <a:r>
              <a:rPr lang="ru-RU" sz="2400" b="1" u="sng" dirty="0" smtClean="0"/>
              <a:t>по обыкновению</a:t>
            </a:r>
            <a:r>
              <a:rPr lang="ru-RU" sz="2400" b="1" dirty="0" smtClean="0"/>
              <a:t>, осталась его дожидаться (Т.) ;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805264"/>
            <a:ext cx="745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Но, </a:t>
            </a:r>
            <a:r>
              <a:rPr lang="ru-RU" sz="2400" b="1" u="sng" dirty="0" smtClean="0"/>
              <a:t>по слухам</a:t>
            </a:r>
            <a:r>
              <a:rPr lang="ru-RU" sz="2400" b="1" dirty="0" smtClean="0"/>
              <a:t>, какая-то часть упорно сражалась под Каменском (</a:t>
            </a:r>
            <a:r>
              <a:rPr lang="ru-RU" sz="2400" b="1" dirty="0" err="1" smtClean="0"/>
              <a:t>Фад</a:t>
            </a:r>
            <a:r>
              <a:rPr lang="ru-RU" sz="2400" b="1" dirty="0" smtClean="0"/>
              <a:t>.) 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36227/v636227243/32441/NXeUQ_Ib8uQ.jpg"/>
          <p:cNvPicPr>
            <a:picLocks noChangeAspect="1" noChangeArrowheads="1"/>
          </p:cNvPicPr>
          <p:nvPr/>
        </p:nvPicPr>
        <p:blipFill>
          <a:blip r:embed="rId2" cstate="print"/>
          <a:srcRect l="14847" t="5993" r="3770" b="23291"/>
          <a:stretch>
            <a:fillRect/>
          </a:stretch>
        </p:blipFill>
        <p:spPr bwMode="auto">
          <a:xfrm>
            <a:off x="179512" y="188640"/>
            <a:ext cx="8712968" cy="655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36227/v636227243/32437/837WKbDFIJg.jpg"/>
          <p:cNvPicPr>
            <a:picLocks noChangeAspect="1" noChangeArrowheads="1"/>
          </p:cNvPicPr>
          <p:nvPr/>
        </p:nvPicPr>
        <p:blipFill>
          <a:blip r:embed="rId2" cstate="print"/>
          <a:srcRect l="14549" t="6576" r="4097" b="23052"/>
          <a:stretch>
            <a:fillRect/>
          </a:stretch>
        </p:blipFill>
        <p:spPr bwMode="auto">
          <a:xfrm>
            <a:off x="395536" y="332656"/>
            <a:ext cx="8303681" cy="619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vk.me/c636227/v636227243/3242d/nFcvz2dlTvw.jpg"/>
          <p:cNvPicPr>
            <a:picLocks noChangeAspect="1" noChangeArrowheads="1"/>
          </p:cNvPicPr>
          <p:nvPr/>
        </p:nvPicPr>
        <p:blipFill>
          <a:blip r:embed="rId2" cstate="print"/>
          <a:srcRect l="14840" t="4463" r="3927" b="21892"/>
          <a:stretch>
            <a:fillRect/>
          </a:stretch>
        </p:blipFill>
        <p:spPr bwMode="auto">
          <a:xfrm>
            <a:off x="467544" y="350658"/>
            <a:ext cx="8208912" cy="615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ezentacii.info/wp-content/uploads/2015/11/fqlIz7Ph5AA5Rev3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3" y="548680"/>
            <a:ext cx="8605319" cy="566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myshared.ru/4/279351/slide_5.jpg"/>
          <p:cNvPicPr>
            <a:picLocks noChangeAspect="1" noChangeArrowheads="1"/>
          </p:cNvPicPr>
          <p:nvPr/>
        </p:nvPicPr>
        <p:blipFill>
          <a:blip r:embed="rId2" cstate="print"/>
          <a:srcRect l="2761" t="3801" r="2372" b="19551"/>
          <a:stretch>
            <a:fillRect/>
          </a:stretch>
        </p:blipFill>
        <p:spPr bwMode="auto">
          <a:xfrm>
            <a:off x="179512" y="260648"/>
            <a:ext cx="8695381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23</cp:revision>
  <dcterms:created xsi:type="dcterms:W3CDTF">2016-11-09T16:38:19Z</dcterms:created>
  <dcterms:modified xsi:type="dcterms:W3CDTF">2017-11-20T18:12:53Z</dcterms:modified>
</cp:coreProperties>
</file>