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59" autoAdjust="0"/>
    <p:restoredTop sz="86477" autoAdjust="0"/>
  </p:normalViewPr>
  <p:slideViewPr>
    <p:cSldViewPr>
      <p:cViewPr>
        <p:scale>
          <a:sx n="70" d="100"/>
          <a:sy n="70" d="100"/>
        </p:scale>
        <p:origin x="-202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890" y="-8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7B885-C591-475F-A2DD-6217D51370F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DE48C-BB85-49C6-A26E-61F25155A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117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DCD1-5C3B-4D3D-A7D2-2AE8C4CBFDCA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AACD65-CE3E-48F2-BCC2-0AB3BA09E1D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DCD1-5C3B-4D3D-A7D2-2AE8C4CBFDCA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CD65-CE3E-48F2-BCC2-0AB3BA09E1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DCD1-5C3B-4D3D-A7D2-2AE8C4CBFDCA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CD65-CE3E-48F2-BCC2-0AB3BA09E1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68DCD1-5C3B-4D3D-A7D2-2AE8C4CBFDCA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1AACD65-CE3E-48F2-BCC2-0AB3BA09E1D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DCD1-5C3B-4D3D-A7D2-2AE8C4CBFDCA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CD65-CE3E-48F2-BCC2-0AB3BA09E1D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DCD1-5C3B-4D3D-A7D2-2AE8C4CBFDCA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CD65-CE3E-48F2-BCC2-0AB3BA09E1D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CD65-CE3E-48F2-BCC2-0AB3BA09E1D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DCD1-5C3B-4D3D-A7D2-2AE8C4CBFDCA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DCD1-5C3B-4D3D-A7D2-2AE8C4CBFDCA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CD65-CE3E-48F2-BCC2-0AB3BA09E1D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DCD1-5C3B-4D3D-A7D2-2AE8C4CBFDCA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CD65-CE3E-48F2-BCC2-0AB3BA09E1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68DCD1-5C3B-4D3D-A7D2-2AE8C4CBFDCA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AACD65-CE3E-48F2-BCC2-0AB3BA09E1D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DCD1-5C3B-4D3D-A7D2-2AE8C4CBFDCA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AACD65-CE3E-48F2-BCC2-0AB3BA09E1D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268DCD1-5C3B-4D3D-A7D2-2AE8C4CBFDCA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1AACD65-CE3E-48F2-BCC2-0AB3BA09E1D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305800" cy="3672408"/>
          </a:xfrm>
        </p:spPr>
        <p:txBody>
          <a:bodyPr/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Декабристы – участники российского дворянского оппозиционного движения, члены различных тайных обществ второй половины 1810-х – первой половины 1820-х гг., организовавшие антиправительственное восстание в декабре 1825 г. и получившие название по месяцу восстания.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416824" cy="79208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Движение декабристов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798852"/>
            <a:ext cx="3312368" cy="26782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719060"/>
            <a:ext cx="2376264" cy="283933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354" y="5752"/>
            <a:ext cx="832525" cy="80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09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2936"/>
            <a:ext cx="1727952" cy="241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40" y="260648"/>
            <a:ext cx="1727952" cy="241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028" y="2680085"/>
            <a:ext cx="1749860" cy="241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727952" cy="239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115" y="2751071"/>
            <a:ext cx="1727952" cy="241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63584"/>
              </p:ext>
            </p:extLst>
          </p:nvPr>
        </p:nvGraphicFramePr>
        <p:xfrm>
          <a:off x="183404" y="2612217"/>
          <a:ext cx="20082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8200"/>
              </a:tblGrid>
              <a:tr h="1311920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Кандратий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Федорович Рылеев </a:t>
                      </a:r>
                      <a:r>
                        <a:rPr lang="ru-RU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поэт, обществен-</a:t>
                      </a:r>
                      <a:r>
                        <a:rPr lang="ru-RU" b="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ный</a:t>
                      </a:r>
                      <a:r>
                        <a:rPr lang="ru-RU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деятель, де-</a:t>
                      </a:r>
                      <a:r>
                        <a:rPr lang="ru-RU" b="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кабрист</a:t>
                      </a:r>
                      <a:r>
                        <a:rPr lang="ru-RU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один из пяти казненных</a:t>
                      </a:r>
                      <a:endParaRPr lang="ru-RU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132677"/>
              </p:ext>
            </p:extLst>
          </p:nvPr>
        </p:nvGraphicFramePr>
        <p:xfrm>
          <a:off x="2460344" y="369407"/>
          <a:ext cx="2111896" cy="20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896"/>
              </a:tblGrid>
              <a:tr h="203200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Павел Иванович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Пестель, </a:t>
                      </a:r>
                      <a:r>
                        <a:rPr lang="ru-RU" b="0" baseline="0" dirty="0" smtClean="0">
                          <a:solidFill>
                            <a:srgbClr val="002060"/>
                          </a:solidFill>
                        </a:rPr>
                        <a:t>руководитель </a:t>
                      </a:r>
                      <a:r>
                        <a:rPr lang="ru-RU" b="0" baseline="0" dirty="0" err="1" smtClean="0">
                          <a:solidFill>
                            <a:srgbClr val="002060"/>
                          </a:solidFill>
                        </a:rPr>
                        <a:t>Южгного</a:t>
                      </a:r>
                      <a:r>
                        <a:rPr lang="ru-RU" b="0" baseline="0" dirty="0" smtClean="0">
                          <a:solidFill>
                            <a:srgbClr val="002060"/>
                          </a:solidFill>
                        </a:rPr>
                        <a:t> общества. По приговору суда казнен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988490"/>
              </p:ext>
            </p:extLst>
          </p:nvPr>
        </p:nvGraphicFramePr>
        <p:xfrm>
          <a:off x="4139952" y="5326303"/>
          <a:ext cx="460851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</a:tblGrid>
              <a:tr h="115901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Михаил Павлович 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Бестюжев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-Рюмин </a:t>
                      </a:r>
                      <a:r>
                        <a:rPr lang="ru-RU" b="0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частник Южного общества, один из </a:t>
                      </a:r>
                      <a:r>
                        <a:rPr lang="ru-RU" b="0" dirty="0" err="1" smtClean="0">
                          <a:solidFill>
                            <a:srgbClr val="002060"/>
                          </a:solidFill>
                        </a:rPr>
                        <a:t>руко</a:t>
                      </a:r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-водителей Васильевской управы и восстания Черниговского полка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055931"/>
              </p:ext>
            </p:extLst>
          </p:nvPr>
        </p:nvGraphicFramePr>
        <p:xfrm>
          <a:off x="203444" y="5187692"/>
          <a:ext cx="369607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6072"/>
              </a:tblGrid>
              <a:tr h="14401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Петр  Григорьевич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Каховский </a:t>
                      </a:r>
                      <a:r>
                        <a:rPr lang="ru-RU" b="0" baseline="0" dirty="0" smtClean="0">
                          <a:solidFill>
                            <a:srgbClr val="002060"/>
                          </a:solidFill>
                        </a:rPr>
                        <a:t>русский дворянин, декабрист, убийца генерала </a:t>
                      </a:r>
                      <a:r>
                        <a:rPr lang="ru-RU" b="0" baseline="0" dirty="0" err="1" smtClean="0">
                          <a:solidFill>
                            <a:srgbClr val="002060"/>
                          </a:solidFill>
                        </a:rPr>
                        <a:t>М.М.Миларадо-вича</a:t>
                      </a:r>
                      <a:r>
                        <a:rPr lang="ru-RU" b="0" baseline="0" dirty="0" smtClean="0">
                          <a:solidFill>
                            <a:srgbClr val="002060"/>
                          </a:solidFill>
                        </a:rPr>
                        <a:t> и командира  лейб-гвардии Гренадерского полка </a:t>
                      </a:r>
                      <a:r>
                        <a:rPr lang="ru-RU" b="0" baseline="0" dirty="0" err="1" smtClean="0">
                          <a:solidFill>
                            <a:srgbClr val="002060"/>
                          </a:solidFill>
                        </a:rPr>
                        <a:t>Н.Стюлера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301528"/>
              </p:ext>
            </p:extLst>
          </p:nvPr>
        </p:nvGraphicFramePr>
        <p:xfrm>
          <a:off x="6588224" y="620859"/>
          <a:ext cx="2348077" cy="1961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8077"/>
              </a:tblGrid>
              <a:tr h="196131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Сергей Иванович Муравьев-Апостол </a:t>
                      </a:r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подполковник,</a:t>
                      </a:r>
                      <a:r>
                        <a:rPr lang="ru-RU" b="0" baseline="0" dirty="0" smtClean="0">
                          <a:solidFill>
                            <a:srgbClr val="002060"/>
                          </a:solidFill>
                        </a:rPr>
                        <a:t> один из предводителей движения декабристов, казнен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3988273" y="1216613"/>
            <a:ext cx="561352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6200000">
            <a:off x="1543439" y="2718834"/>
            <a:ext cx="561352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7463206" y="2443391"/>
            <a:ext cx="561352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3978958">
            <a:off x="5769925" y="4946859"/>
            <a:ext cx="561352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9781133">
            <a:off x="1733074" y="4860491"/>
            <a:ext cx="561352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-19409"/>
            <a:ext cx="611560" cy="59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59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688632"/>
          </a:xfrm>
          <a:noFill/>
        </p:spPr>
        <p:txBody>
          <a:bodyPr>
            <a:normAutofit fontScale="92500" lnSpcReduction="10000"/>
          </a:bodyPr>
          <a:lstStyle/>
          <a:p>
            <a:pPr marL="252000" indent="-252000"/>
            <a:r>
              <a:rPr lang="ru-RU" sz="19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Европейская философия Просвещения (учения ДЖ. Локка, Ш. Монтескье, Д. Дидро и др.)</a:t>
            </a:r>
          </a:p>
          <a:p>
            <a:pPr marL="252000" indent="-252000"/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Специфика Международной обстановки (волна революционных и национально-освободительных выступлений в Европе     Французская революция </a:t>
            </a:r>
            <a:r>
              <a:rPr lang="en-US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XVIII 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в., революции в Испании и Италии 1820-1821 гг. и др.)</a:t>
            </a:r>
          </a:p>
          <a:p>
            <a:pPr marL="252000" indent="-252000"/>
            <a:r>
              <a:rPr lang="ru-RU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Отечественная война 1812 г., знакомство с экономическим положением и социальным устройством стран Западной Европы в ходе Зарубежного похода русской армии 1813-1814 гг</a:t>
            </a:r>
            <a:r>
              <a:rPr lang="ru-RU" sz="19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52000" indent="-252000"/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Патриотический подъем и рост национального самосознания в России.</a:t>
            </a:r>
            <a:br>
              <a:rPr lang="ru-RU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Российская действительность: бесправие основной массы населения, господство крепостного права.</a:t>
            </a:r>
          </a:p>
          <a:p>
            <a:pPr marL="252000" indent="-252000"/>
            <a:r>
              <a:rPr lang="ru-RU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Оживление общественной мысли в связи с либеральными обещаниями императора Александра </a:t>
            </a:r>
            <a:r>
              <a:rPr lang="en-US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 преобразовании государственного строя</a:t>
            </a:r>
            <a:r>
              <a:rPr lang="ru-RU" sz="19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52000" indent="-252000"/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Идеи русских просветителей конца 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XVII – 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начала 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XIX 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 Ненависть к деспотизму, рабству, гражданскому неравенству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9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00" indent="-252000"/>
            <a:r>
              <a:rPr lang="ru-RU" sz="19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Нерешительность Александра </a:t>
            </a:r>
            <a:r>
              <a:rPr lang="en-US" sz="19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9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проведении реформ    разочарование части общества в его внутренней и внешней политике правительства.</a:t>
            </a:r>
          </a:p>
          <a:p>
            <a:pPr marL="252000" indent="-252000"/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Увлечение искусством романтизма с его культом сильных личностей, борющихся за справедливость.</a:t>
            </a:r>
            <a:r>
              <a:rPr lang="ru-RU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Причины, условия и идейные основы движения декабристов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788024" y="263691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732240" y="2348880"/>
            <a:ext cx="288032" cy="0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804248" y="5400325"/>
            <a:ext cx="72008" cy="0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75" y="6048084"/>
            <a:ext cx="832525" cy="80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76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Тайные организации </a:t>
            </a:r>
            <a:endParaRPr lang="ru-RU" sz="3600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182023"/>
              </p:ext>
            </p:extLst>
          </p:nvPr>
        </p:nvGraphicFramePr>
        <p:xfrm>
          <a:off x="323529" y="908721"/>
          <a:ext cx="8496945" cy="5224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/>
                <a:gridCol w="2832315"/>
                <a:gridCol w="2832315"/>
              </a:tblGrid>
              <a:tr h="75314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Название,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годы, место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членов, представители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Программные требования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9111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«Союз спасения» («Общество истинных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верных сынов Отечества»), </a:t>
                      </a:r>
                    </a:p>
                    <a:p>
                      <a:pPr algn="ctr"/>
                      <a:r>
                        <a:rPr lang="ru-RU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1816-1817гг., </a:t>
                      </a:r>
                    </a:p>
                    <a:p>
                      <a:pPr algn="ctr"/>
                      <a:r>
                        <a:rPr lang="ru-RU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Санкт-Петербург</a:t>
                      </a:r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человек: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А.Н. и Н.М. Муравьевы, С.И. и М.И. Муравьевы-Апостолы, С.П. Трубецкой, И.Д. Якушкин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Ликвидация самодержавной формы правления; введение в России конституции. Отмена крепостного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права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395735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«Союз</a:t>
                      </a:r>
                      <a:r>
                        <a:rPr lang="ru-RU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благоденствия», 1818 – 1821 гг., Москва, Санкт-Петербург (формально </a:t>
                      </a:r>
                      <a:r>
                        <a:rPr lang="ru-RU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самораспустился</a:t>
                      </a:r>
                      <a:r>
                        <a:rPr lang="ru-RU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из-за разногласий)</a:t>
                      </a:r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человек: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все члены «Союза спасения»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Ликвидация самодержавия; необходимость формирования общественного мнения;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создание тайных и легальных организаций. Отмена крепостного права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4211960" y="6317011"/>
            <a:ext cx="720080" cy="332656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75" y="0"/>
            <a:ext cx="832525" cy="80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80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979532"/>
              </p:ext>
            </p:extLst>
          </p:nvPr>
        </p:nvGraphicFramePr>
        <p:xfrm>
          <a:off x="251520" y="332657"/>
          <a:ext cx="8640960" cy="2691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  <a:gridCol w="2160240"/>
                <a:gridCol w="2160240"/>
              </a:tblGrid>
              <a:tr h="8871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Название,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годы, место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Представители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Название,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годы, место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Представители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777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«Южное общество»,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«1821-1825 гг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., </a:t>
                      </a:r>
                      <a:r>
                        <a:rPr lang="ru-RU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Тульчин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(Украина)</a:t>
                      </a:r>
                      <a:endParaRPr lang="ru-RU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П.И.Пестель</a:t>
                      </a:r>
                      <a:endParaRPr lang="ru-RU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С.Г.Волоконский</a:t>
                      </a:r>
                      <a:endParaRPr lang="ru-RU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А.П.Юшневский</a:t>
                      </a:r>
                      <a:endParaRPr lang="ru-RU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И.Г.Бурцев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др.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«Северное общество»,</a:t>
                      </a:r>
                    </a:p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1822-1825</a:t>
                      </a:r>
                      <a:r>
                        <a:rPr lang="ru-RU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гг.,</a:t>
                      </a:r>
                    </a:p>
                    <a:p>
                      <a:r>
                        <a:rPr lang="ru-RU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Санкт-Петербург</a:t>
                      </a:r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Н.М.Муравьев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С.П.Трубецкой</a:t>
                      </a:r>
                      <a:endParaRPr lang="ru-RU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Н.И.Тургенев</a:t>
                      </a:r>
                      <a:endParaRPr lang="ru-RU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Е.П.Обеленский</a:t>
                      </a:r>
                      <a:endParaRPr lang="ru-RU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К.Ф.Рылеев</a:t>
                      </a:r>
                      <a:endParaRPr lang="ru-RU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И.И.Пущин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др.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32441" y="2996952"/>
            <a:ext cx="3467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Программные документы</a:t>
            </a:r>
            <a:endParaRPr lang="ru-RU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475849"/>
              </p:ext>
            </p:extLst>
          </p:nvPr>
        </p:nvGraphicFramePr>
        <p:xfrm>
          <a:off x="323528" y="3429000"/>
          <a:ext cx="8568954" cy="2972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31"/>
                <a:gridCol w="2760305"/>
                <a:gridCol w="2856318"/>
              </a:tblGrid>
              <a:tr h="3919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«Русская правда»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Основные положения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«Конституция»</a:t>
                      </a:r>
                      <a:endParaRPr lang="ru-RU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Республика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 правления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Констит-онная</a:t>
                      </a:r>
                      <a:r>
                        <a:rPr lang="ru-RU" baseline="0" dirty="0" smtClean="0"/>
                        <a:t> монархия</a:t>
                      </a:r>
                      <a:endParaRPr lang="ru-RU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Однопалатный парламент (народное вече)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Законодательная власть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Двухпалатный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парла-нт</a:t>
                      </a:r>
                      <a:endParaRPr lang="ru-RU" baseline="0" dirty="0" smtClean="0"/>
                    </a:p>
                    <a:p>
                      <a:r>
                        <a:rPr lang="ru-RU" sz="1600" dirty="0" smtClean="0"/>
                        <a:t>Верховная дума и пал. пред.</a:t>
                      </a:r>
                      <a:endParaRPr lang="ru-RU" sz="16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Державная</a:t>
                      </a:r>
                      <a:r>
                        <a:rPr lang="ru-RU" baseline="0" dirty="0" smtClean="0"/>
                        <a:t> дума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Исполнительная власть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Император</a:t>
                      </a:r>
                      <a:endParaRPr lang="ru-RU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Унитарное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Государственное </a:t>
                      </a:r>
                      <a:r>
                        <a:rPr lang="ru-RU" dirty="0" err="1" smtClean="0"/>
                        <a:t>устр</a:t>
                      </a:r>
                      <a:r>
                        <a:rPr lang="ru-RU" dirty="0" smtClean="0"/>
                        <a:t>-во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Федеративное</a:t>
                      </a:r>
                      <a:endParaRPr lang="ru-RU" dirty="0"/>
                    </a:p>
                  </a:txBody>
                  <a:tcPr/>
                </a:tc>
              </a:tr>
              <a:tr h="702498">
                <a:tc>
                  <a:txBody>
                    <a:bodyPr/>
                    <a:lstStyle/>
                    <a:p>
                      <a:r>
                        <a:rPr lang="ru-RU" dirty="0" smtClean="0"/>
                        <a:t>Ценз пола и возраста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Изберательное</a:t>
                      </a:r>
                      <a:r>
                        <a:rPr lang="ru-RU" dirty="0" smtClean="0"/>
                        <a:t> право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Ценз </a:t>
                      </a:r>
                      <a:r>
                        <a:rPr lang="ru-RU" dirty="0" err="1" smtClean="0"/>
                        <a:t>пола,возраста</a:t>
                      </a:r>
                      <a:r>
                        <a:rPr lang="ru-RU" dirty="0" smtClean="0"/>
                        <a:t>, имущества</a:t>
                      </a:r>
                      <a:r>
                        <a:rPr lang="ru-RU" baseline="0" dirty="0" smtClean="0"/>
                        <a:t> и </a:t>
                      </a:r>
                      <a:r>
                        <a:rPr lang="ru-RU" baseline="0" dirty="0" err="1" smtClean="0"/>
                        <a:t>образо</a:t>
                      </a:r>
                      <a:r>
                        <a:rPr lang="ru-RU" baseline="0" dirty="0" smtClean="0"/>
                        <a:t>-я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4499992" y="6483633"/>
            <a:ext cx="576064" cy="332656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411760" y="2996952"/>
            <a:ext cx="0" cy="40011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732240" y="2996952"/>
            <a:ext cx="0" cy="40011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" y="6048084"/>
            <a:ext cx="832525" cy="80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54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843173"/>
              </p:ext>
            </p:extLst>
          </p:nvPr>
        </p:nvGraphicFramePr>
        <p:xfrm>
          <a:off x="251520" y="332656"/>
          <a:ext cx="8640960" cy="5832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3866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«Русская правда»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Основные положения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«Конституция»</a:t>
                      </a:r>
                      <a:endParaRPr lang="ru-RU" dirty="0"/>
                    </a:p>
                  </a:txBody>
                  <a:tcPr/>
                </a:tc>
              </a:tr>
              <a:tr h="2996696">
                <a:tc>
                  <a:txBody>
                    <a:bodyPr/>
                    <a:lstStyle/>
                    <a:p>
                      <a:r>
                        <a:rPr lang="ru-RU" dirty="0" smtClean="0"/>
                        <a:t>Из земель </a:t>
                      </a:r>
                      <a:r>
                        <a:rPr lang="ru-RU" dirty="0" err="1" smtClean="0"/>
                        <a:t>гос-ых</a:t>
                      </a:r>
                      <a:r>
                        <a:rPr lang="ru-RU" dirty="0" smtClean="0"/>
                        <a:t> и части помещичьих образуются два фонда: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baseline="0" dirty="0" smtClean="0"/>
                        <a:t>Общественный (наделы «для пропитания» без права продажи); 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baseline="0" dirty="0" smtClean="0"/>
                        <a:t>Частный (для ведения товарного хозяйства)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Решение аграрного вопроса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Собственность помещиков на землю сохраняется. </a:t>
                      </a:r>
                    </a:p>
                    <a:p>
                      <a:r>
                        <a:rPr lang="ru-RU" dirty="0" smtClean="0"/>
                        <a:t>Крестьян наделяют приусадебными участками и двумя десятинами пахотной земли на двор на</a:t>
                      </a:r>
                      <a:r>
                        <a:rPr lang="ru-RU" baseline="0" dirty="0" smtClean="0"/>
                        <a:t> условиях аренды у их помещиков</a:t>
                      </a:r>
                      <a:endParaRPr lang="ru-RU" dirty="0"/>
                    </a:p>
                  </a:txBody>
                  <a:tcPr/>
                </a:tc>
              </a:tr>
              <a:tr h="443152">
                <a:tc gridSpan="3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dirty="0" smtClean="0"/>
                        <a:t>Уничтожение самодержавного правления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3152">
                <a:tc gridSpan="3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dirty="0" smtClean="0"/>
                        <a:t>Отмена крепостного</a:t>
                      </a:r>
                      <a:r>
                        <a:rPr lang="ru-RU" baseline="0" dirty="0" smtClean="0"/>
                        <a:t> права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6673">
                <a:tc gridSpan="3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dirty="0" smtClean="0"/>
                        <a:t>Ликвидация</a:t>
                      </a:r>
                      <a:r>
                        <a:rPr lang="ru-RU" baseline="0" dirty="0" smtClean="0"/>
                        <a:t> сословий, введение демократических свобод: свободы слова, печати, собраний; неприкосновенности личности, равного и гласного суда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3152">
                <a:tc gridSpan="3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dirty="0" smtClean="0"/>
                        <a:t>Ликвидация военных поселений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3152">
                <a:tc gridSpan="3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dirty="0" smtClean="0"/>
                        <a:t>Отмена</a:t>
                      </a:r>
                      <a:r>
                        <a:rPr lang="ru-RU" baseline="0" dirty="0" smtClean="0"/>
                        <a:t> рекрутских наборов, введение воинской повинности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Стрелка вниз 2"/>
          <p:cNvSpPr/>
          <p:nvPr/>
        </p:nvSpPr>
        <p:spPr>
          <a:xfrm>
            <a:off x="4067944" y="6227909"/>
            <a:ext cx="864096" cy="476672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75" y="6061287"/>
            <a:ext cx="832525" cy="80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46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065857"/>
              </p:ext>
            </p:extLst>
          </p:nvPr>
        </p:nvGraphicFramePr>
        <p:xfrm>
          <a:off x="323528" y="332656"/>
          <a:ext cx="856895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7"/>
                <a:gridCol w="2856317"/>
                <a:gridCol w="285631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Название,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годы, место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членов, представители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Программные требования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«Общество соединенных славян»,</a:t>
                      </a:r>
                    </a:p>
                    <a:p>
                      <a:r>
                        <a:rPr lang="ru-RU" b="1" dirty="0" smtClean="0"/>
                        <a:t>1823-1825</a:t>
                      </a:r>
                      <a:r>
                        <a:rPr lang="ru-RU" b="1" baseline="0" dirty="0" smtClean="0"/>
                        <a:t> гг.,</a:t>
                      </a:r>
                    </a:p>
                    <a:p>
                      <a:r>
                        <a:rPr lang="ru-RU" b="0" baseline="0" dirty="0" smtClean="0"/>
                        <a:t>Новгород-Волынский (Украина),</a:t>
                      </a:r>
                    </a:p>
                    <a:p>
                      <a:r>
                        <a:rPr lang="ru-RU" b="0" baseline="0" dirty="0" smtClean="0"/>
                        <a:t>В 1825г. Вошло в состав «Южного общества»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Братья А.И. и П.И. Борисовы,</a:t>
                      </a:r>
                    </a:p>
                    <a:p>
                      <a:r>
                        <a:rPr lang="ru-RU" dirty="0" err="1" smtClean="0"/>
                        <a:t>И.И.Горбачевский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Ю.К.Люблинский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Ликвидация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вамодержавия</a:t>
                      </a:r>
                      <a:r>
                        <a:rPr lang="ru-RU" baseline="0" dirty="0" smtClean="0"/>
                        <a:t>; создание  демократической федерации славянских народов. Отмена крепостного права, деспотизма. </a:t>
                      </a:r>
                    </a:p>
                    <a:p>
                      <a:r>
                        <a:rPr lang="ru-RU" baseline="0" dirty="0" smtClean="0"/>
                        <a:t>Установление всеобщего гражданского равенства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15816" y="3573016"/>
            <a:ext cx="344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Восстание декабристов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41130"/>
              </p:ext>
            </p:extLst>
          </p:nvPr>
        </p:nvGraphicFramePr>
        <p:xfrm>
          <a:off x="899592" y="4034681"/>
          <a:ext cx="7208393" cy="474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8393"/>
              </a:tblGrid>
              <a:tr h="4744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19 ноября 1825 г. – смерть императора Александра 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 в Таганроге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396515"/>
              </p:ext>
            </p:extLst>
          </p:nvPr>
        </p:nvGraphicFramePr>
        <p:xfrm>
          <a:off x="323528" y="4797152"/>
          <a:ext cx="8496944" cy="158417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8496944"/>
              </a:tblGrid>
              <a:tr h="1584176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Династический кризис: наследником считался брат Александра </a:t>
                      </a:r>
                      <a:r>
                        <a:rPr kumimoji="0" lang="en-US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ru-RU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Константин-</a:t>
                      </a:r>
                      <a:r>
                        <a:rPr kumimoji="0" lang="ru-RU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наместник Царства Польского, который в 1822 г. отказался от прав на престол, но обнародовано не было. Поэтому первоначально страна присягнула Константину. Когда династическая ситуация прояснилась, была назначена </a:t>
                      </a:r>
                      <a:r>
                        <a:rPr kumimoji="0" lang="ru-RU" b="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переприсяга</a:t>
                      </a:r>
                      <a:r>
                        <a:rPr kumimoji="0" lang="ru-RU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новому императору – Николаю, младшему брату Александра  </a:t>
                      </a:r>
                      <a:endParaRPr kumimoji="0" lang="ru-RU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75" y="0"/>
            <a:ext cx="832525" cy="80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51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260648"/>
            <a:ext cx="344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Восстание декабристов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748853"/>
              </p:ext>
            </p:extLst>
          </p:nvPr>
        </p:nvGraphicFramePr>
        <p:xfrm>
          <a:off x="1032218" y="722313"/>
          <a:ext cx="7208393" cy="474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8393"/>
              </a:tblGrid>
              <a:tr h="4744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19 ноября 1825 г. – смерть императора Александра 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 в Таганроге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062259"/>
              </p:ext>
            </p:extLst>
          </p:nvPr>
        </p:nvGraphicFramePr>
        <p:xfrm>
          <a:off x="251520" y="1268760"/>
          <a:ext cx="8496944" cy="158417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8496944"/>
              </a:tblGrid>
              <a:tr h="1584176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Династический кризис: наследником считался брат Александра </a:t>
                      </a:r>
                      <a:r>
                        <a:rPr kumimoji="0" lang="en-US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ru-RU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Константин-</a:t>
                      </a:r>
                      <a:r>
                        <a:rPr kumimoji="0" lang="ru-RU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наместник Царства Польского, который в 1822 г. отказался от прав на престол, но обнародовано не было. Поэтому первоначально страна присягнула Константину. Когда династическая ситуация прояснилась, была назначена </a:t>
                      </a:r>
                      <a:r>
                        <a:rPr kumimoji="0" lang="ru-RU" b="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переприсяга</a:t>
                      </a:r>
                      <a:r>
                        <a:rPr kumimoji="0" lang="ru-RU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новому императору – Николаю, младшему брату Александра  </a:t>
                      </a:r>
                      <a:endParaRPr kumimoji="0" lang="ru-RU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24" y="2996952"/>
            <a:ext cx="4104456" cy="27015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46" y="3573016"/>
            <a:ext cx="4128018" cy="29240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201" y="0"/>
            <a:ext cx="832525" cy="80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42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308688"/>
              </p:ext>
            </p:extLst>
          </p:nvPr>
        </p:nvGraphicFramePr>
        <p:xfrm>
          <a:off x="323528" y="116632"/>
          <a:ext cx="8568952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32070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Выступление тайных обществ</a:t>
                      </a:r>
                      <a:endParaRPr lang="ru-RU" sz="2400" b="1" u="sng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1415"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14 декабря 1825 г. </a:t>
                      </a:r>
                      <a:r>
                        <a:rPr lang="ru-RU" dirty="0" smtClean="0"/>
                        <a:t>– «Северное</a:t>
                      </a:r>
                      <a:r>
                        <a:rPr lang="ru-RU" baseline="0" dirty="0" smtClean="0"/>
                        <a:t> общество в Санкт-Петербурге на Сенатской площади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29</a:t>
                      </a:r>
                      <a:r>
                        <a:rPr lang="ru-RU" dirty="0" smtClean="0"/>
                        <a:t> </a:t>
                      </a:r>
                      <a:r>
                        <a:rPr lang="ru-RU" b="1" i="1" dirty="0" smtClean="0"/>
                        <a:t>декабря</a:t>
                      </a:r>
                      <a:r>
                        <a:rPr lang="ru-RU" dirty="0" smtClean="0"/>
                        <a:t> </a:t>
                      </a:r>
                      <a:r>
                        <a:rPr lang="ru-RU" b="1" i="1" dirty="0" smtClean="0"/>
                        <a:t>1825</a:t>
                      </a:r>
                      <a:r>
                        <a:rPr lang="ru-RU" dirty="0" smtClean="0"/>
                        <a:t> </a:t>
                      </a:r>
                      <a:r>
                        <a:rPr lang="ru-RU" b="1" i="1" dirty="0" smtClean="0"/>
                        <a:t>г.</a:t>
                      </a:r>
                      <a:r>
                        <a:rPr lang="ru-RU" dirty="0" smtClean="0"/>
                        <a:t> </a:t>
                      </a:r>
                      <a:r>
                        <a:rPr lang="ru-RU" b="1" i="1" u="none" dirty="0" smtClean="0"/>
                        <a:t>–</a:t>
                      </a:r>
                      <a:r>
                        <a:rPr lang="ru-RU" dirty="0" smtClean="0"/>
                        <a:t> 3 </a:t>
                      </a:r>
                      <a:r>
                        <a:rPr lang="ru-RU" b="1" i="1" dirty="0" smtClean="0"/>
                        <a:t>января</a:t>
                      </a:r>
                      <a:r>
                        <a:rPr lang="ru-RU" dirty="0" smtClean="0"/>
                        <a:t> </a:t>
                      </a:r>
                      <a:r>
                        <a:rPr lang="ru-RU" b="1" i="1" dirty="0" smtClean="0"/>
                        <a:t>1826</a:t>
                      </a:r>
                      <a:r>
                        <a:rPr lang="ru-RU" dirty="0" smtClean="0"/>
                        <a:t> г. – «Южное общество». Восстание Черниговского полка</a:t>
                      </a:r>
                      <a:endParaRPr lang="ru-RU" dirty="0"/>
                    </a:p>
                  </a:txBody>
                  <a:tcPr/>
                </a:tc>
              </a:tr>
              <a:tr h="458249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Декабристы</a:t>
                      </a:r>
                      <a:r>
                        <a:rPr lang="ru-RU" sz="1600" baseline="0" dirty="0" smtClean="0"/>
                        <a:t> вывели Московский полк, шесть рот Лейб-гвардейского гренадерского полка, морской гвардейский экипаж, которые построились в боевые порядки(каре).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baseline="0" dirty="0" smtClean="0"/>
                        <a:t>План восстания оказался нереализованным, поскольку: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baseline="0" dirty="0" smtClean="0"/>
                        <a:t>Члены высших государственных органов ранее присягнули Николаю </a:t>
                      </a:r>
                      <a:r>
                        <a:rPr lang="en-US" sz="1600" baseline="0" dirty="0" smtClean="0"/>
                        <a:t>I</a:t>
                      </a:r>
                      <a:r>
                        <a:rPr lang="ru-RU" sz="1600" baseline="0" dirty="0" smtClean="0"/>
                        <a:t>;</a:t>
                      </a:r>
                      <a:endParaRPr lang="ru-RU" sz="16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 smtClean="0"/>
                        <a:t>Восставшие войска оказались без командующего: руководитель</a:t>
                      </a:r>
                      <a:r>
                        <a:rPr lang="ru-RU" sz="1600" baseline="0" dirty="0" smtClean="0"/>
                        <a:t> восстания («диктатор») </a:t>
                      </a:r>
                      <a:r>
                        <a:rPr lang="ru-RU" sz="1600" baseline="0" dirty="0" err="1" smtClean="0"/>
                        <a:t>С.П.Трубецкой</a:t>
                      </a:r>
                      <a:r>
                        <a:rPr lang="ru-RU" sz="1600" baseline="0" dirty="0" smtClean="0"/>
                        <a:t> на площадь не явился.</a:t>
                      </a:r>
                    </a:p>
                    <a:p>
                      <a:r>
                        <a:rPr lang="ru-RU" sz="1600" baseline="0" dirty="0" smtClean="0"/>
                        <a:t>Николай </a:t>
                      </a:r>
                      <a:r>
                        <a:rPr lang="en-US" sz="1600" baseline="0" dirty="0" smtClean="0"/>
                        <a:t>I</a:t>
                      </a:r>
                      <a:r>
                        <a:rPr lang="ru-RU" sz="1600" baseline="0" dirty="0" smtClean="0"/>
                        <a:t> стремился урегулировать ситу-</a:t>
                      </a:r>
                      <a:r>
                        <a:rPr lang="ru-RU" sz="1600" baseline="0" dirty="0" err="1" smtClean="0"/>
                        <a:t>ацию</a:t>
                      </a:r>
                      <a:r>
                        <a:rPr lang="ru-RU" sz="1600" baseline="0" dirty="0" smtClean="0"/>
                        <a:t> мирным путем: направил к мятеж-</a:t>
                      </a:r>
                      <a:r>
                        <a:rPr lang="ru-RU" sz="1600" baseline="0" dirty="0" err="1" smtClean="0"/>
                        <a:t>никам</a:t>
                      </a:r>
                      <a:r>
                        <a:rPr lang="ru-RU" sz="1600" baseline="0" dirty="0" smtClean="0"/>
                        <a:t> митрополита Серафима, </a:t>
                      </a:r>
                      <a:r>
                        <a:rPr lang="ru-RU" sz="1600" baseline="0" dirty="0" err="1" smtClean="0"/>
                        <a:t>петер-бургского</a:t>
                      </a:r>
                      <a:r>
                        <a:rPr lang="ru-RU" sz="1600" baseline="0" dirty="0" smtClean="0"/>
                        <a:t> генерал-губернатора </a:t>
                      </a:r>
                      <a:r>
                        <a:rPr lang="ru-RU" sz="1600" baseline="0" dirty="0" err="1" smtClean="0"/>
                        <a:t>М.А.Милор-адовича</a:t>
                      </a:r>
                      <a:r>
                        <a:rPr lang="ru-RU" sz="1600" baseline="0" dirty="0" smtClean="0"/>
                        <a:t>, который был смертельно ранен </a:t>
                      </a:r>
                      <a:r>
                        <a:rPr lang="ru-RU" sz="1600" baseline="0" dirty="0" err="1" smtClean="0"/>
                        <a:t>П.Г.Каховским</a:t>
                      </a:r>
                      <a:r>
                        <a:rPr lang="ru-RU" sz="1600" baseline="0" dirty="0" smtClean="0"/>
                        <a:t>. В итоге Николай </a:t>
                      </a:r>
                      <a:r>
                        <a:rPr lang="en-US" sz="1600" baseline="0" dirty="0" smtClean="0"/>
                        <a:t>I</a:t>
                      </a:r>
                      <a:r>
                        <a:rPr lang="ru-RU" sz="1600" baseline="0" dirty="0" smtClean="0"/>
                        <a:t> приказал верным войскам расстрелять восставших из пушек </a:t>
                      </a:r>
                      <a:r>
                        <a:rPr lang="ru-RU" sz="1600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13 декабря 1825 г. </a:t>
                      </a:r>
                      <a:r>
                        <a:rPr lang="ru-RU" dirty="0" smtClean="0"/>
                        <a:t>– арест</a:t>
                      </a:r>
                      <a:r>
                        <a:rPr lang="ru-RU" baseline="0" dirty="0" smtClean="0"/>
                        <a:t> руководителя «Южного общества» </a:t>
                      </a:r>
                      <a:r>
                        <a:rPr lang="ru-RU" baseline="0" dirty="0" err="1" smtClean="0"/>
                        <a:t>П.И.Пестеля</a:t>
                      </a:r>
                      <a:r>
                        <a:rPr lang="ru-RU" baseline="0" dirty="0" smtClean="0"/>
                        <a:t>.</a:t>
                      </a:r>
                    </a:p>
                    <a:p>
                      <a:r>
                        <a:rPr lang="ru-RU" i="1" baseline="0" dirty="0" smtClean="0"/>
                        <a:t>24 декабря 1825 г. </a:t>
                      </a:r>
                      <a:r>
                        <a:rPr lang="ru-RU" baseline="0" dirty="0" smtClean="0"/>
                        <a:t>– руководители Васи-</a:t>
                      </a:r>
                      <a:r>
                        <a:rPr lang="ru-RU" baseline="0" dirty="0" err="1" smtClean="0"/>
                        <a:t>льевской</a:t>
                      </a:r>
                      <a:r>
                        <a:rPr lang="ru-RU" baseline="0" dirty="0" smtClean="0"/>
                        <a:t> управы «Южного общества» </a:t>
                      </a:r>
                      <a:r>
                        <a:rPr lang="ru-RU" baseline="0" dirty="0" err="1" smtClean="0"/>
                        <a:t>С.И.Муравьев</a:t>
                      </a:r>
                      <a:r>
                        <a:rPr lang="ru-RU" baseline="0" dirty="0" smtClean="0"/>
                        <a:t>-Апостол и </a:t>
                      </a:r>
                      <a:r>
                        <a:rPr lang="ru-RU" baseline="0" dirty="0" err="1" smtClean="0"/>
                        <a:t>М.П.Бесту</a:t>
                      </a:r>
                      <a:r>
                        <a:rPr lang="ru-RU" baseline="0" dirty="0" smtClean="0"/>
                        <a:t>-</a:t>
                      </a:r>
                      <a:r>
                        <a:rPr lang="ru-RU" baseline="0" dirty="0" err="1" smtClean="0"/>
                        <a:t>жев</a:t>
                      </a:r>
                      <a:r>
                        <a:rPr lang="ru-RU" baseline="0" dirty="0" smtClean="0"/>
                        <a:t>-Рюмин узнали о разгроме </a:t>
                      </a:r>
                      <a:r>
                        <a:rPr lang="ru-RU" baseline="0" dirty="0" err="1" smtClean="0"/>
                        <a:t>восста-ния</a:t>
                      </a:r>
                      <a:r>
                        <a:rPr lang="ru-RU" baseline="0" dirty="0" smtClean="0"/>
                        <a:t> в Санкт-Петербурге. </a:t>
                      </a:r>
                    </a:p>
                    <a:p>
                      <a:r>
                        <a:rPr lang="ru-RU" i="1" baseline="0" dirty="0" smtClean="0"/>
                        <a:t>25 декабря 1825 г. </a:t>
                      </a:r>
                      <a:r>
                        <a:rPr lang="ru-RU" baseline="0" dirty="0" smtClean="0"/>
                        <a:t>– арест  </a:t>
                      </a:r>
                      <a:r>
                        <a:rPr lang="ru-RU" baseline="0" dirty="0" err="1" smtClean="0"/>
                        <a:t>С.И.Муравь</a:t>
                      </a:r>
                      <a:r>
                        <a:rPr lang="ru-RU" baseline="0" dirty="0" smtClean="0"/>
                        <a:t>-</a:t>
                      </a:r>
                      <a:r>
                        <a:rPr lang="ru-RU" baseline="0" dirty="0" err="1" smtClean="0"/>
                        <a:t>ева</a:t>
                      </a:r>
                      <a:r>
                        <a:rPr lang="ru-RU" baseline="0" dirty="0" smtClean="0"/>
                        <a:t>-Апостола и </a:t>
                      </a:r>
                      <a:r>
                        <a:rPr lang="ru-RU" baseline="0" dirty="0" err="1" smtClean="0"/>
                        <a:t>М.П.Бестужева</a:t>
                      </a:r>
                      <a:r>
                        <a:rPr lang="ru-RU" baseline="0" dirty="0" smtClean="0"/>
                        <a:t>-</a:t>
                      </a:r>
                      <a:r>
                        <a:rPr lang="ru-RU" baseline="0" dirty="0" err="1" smtClean="0"/>
                        <a:t>Рюми</a:t>
                      </a:r>
                      <a:r>
                        <a:rPr lang="ru-RU" baseline="0" dirty="0" smtClean="0"/>
                        <a:t>-на (но вскоре ос-</a:t>
                      </a:r>
                      <a:r>
                        <a:rPr lang="ru-RU" baseline="0" dirty="0" err="1" smtClean="0"/>
                        <a:t>вобождены</a:t>
                      </a:r>
                      <a:r>
                        <a:rPr lang="ru-RU" baseline="0" dirty="0" smtClean="0"/>
                        <a:t>).  </a:t>
                      </a:r>
                    </a:p>
                    <a:p>
                      <a:r>
                        <a:rPr lang="ru-RU" i="1" baseline="0" dirty="0" smtClean="0"/>
                        <a:t>29 декабря 1825 г. </a:t>
                      </a:r>
                      <a:r>
                        <a:rPr lang="ru-RU" baseline="0" dirty="0" smtClean="0"/>
                        <a:t>– </a:t>
                      </a:r>
                      <a:r>
                        <a:rPr lang="ru-RU" baseline="0" dirty="0" err="1" smtClean="0"/>
                        <a:t>С.И.Мравьев</a:t>
                      </a:r>
                      <a:r>
                        <a:rPr lang="ru-RU" baseline="0" dirty="0" smtClean="0"/>
                        <a:t>-</a:t>
                      </a:r>
                      <a:r>
                        <a:rPr lang="ru-RU" baseline="0" dirty="0" err="1" smtClean="0"/>
                        <a:t>Апос</a:t>
                      </a:r>
                      <a:r>
                        <a:rPr lang="ru-RU" baseline="0" dirty="0" smtClean="0"/>
                        <a:t>-тол поднимает Черниговский полк и возглавляет </a:t>
                      </a:r>
                      <a:r>
                        <a:rPr lang="ru-RU" baseline="0" dirty="0" err="1" smtClean="0"/>
                        <a:t>восста</a:t>
                      </a:r>
                      <a:r>
                        <a:rPr lang="ru-RU" baseline="0" dirty="0" smtClean="0"/>
                        <a:t>- </a:t>
                      </a:r>
                      <a:r>
                        <a:rPr lang="ru-RU" baseline="0" dirty="0" err="1" smtClean="0"/>
                        <a:t>ние</a:t>
                      </a:r>
                      <a:r>
                        <a:rPr lang="ru-RU" baseline="0" dirty="0" smtClean="0"/>
                        <a:t>. Цель – соединиться с другими частями, в ко-</a:t>
                      </a:r>
                      <a:r>
                        <a:rPr lang="ru-RU" baseline="0" dirty="0" err="1" smtClean="0"/>
                        <a:t>торых</a:t>
                      </a:r>
                      <a:r>
                        <a:rPr lang="ru-RU" baseline="0" dirty="0" smtClean="0"/>
                        <a:t> сильно влияние де-</a:t>
                      </a:r>
                      <a:r>
                        <a:rPr lang="ru-RU" baseline="0" dirty="0" err="1" smtClean="0"/>
                        <a:t>кабристов</a:t>
                      </a:r>
                      <a:r>
                        <a:rPr lang="ru-RU" baseline="0" dirty="0" smtClean="0"/>
                        <a:t>, и идти на Санкт-Петербург. </a:t>
                      </a:r>
                    </a:p>
                    <a:p>
                      <a:r>
                        <a:rPr lang="ru-RU" i="1" baseline="0" dirty="0" smtClean="0"/>
                        <a:t>3 января 1826 г. </a:t>
                      </a:r>
                      <a:r>
                        <a:rPr lang="ru-RU" baseline="0" dirty="0" smtClean="0"/>
                        <a:t>– раз-гром восставшего отряда правительственными войсками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967" y="0"/>
            <a:ext cx="712033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256683"/>
              </p:ext>
            </p:extLst>
          </p:nvPr>
        </p:nvGraphicFramePr>
        <p:xfrm>
          <a:off x="323528" y="260648"/>
          <a:ext cx="8568952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/>
              </a:tblGrid>
              <a:tr h="60931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70C0"/>
                          </a:solidFill>
                        </a:rPr>
                        <a:t>Причины неудачных выступлений </a:t>
                      </a:r>
                      <a:endParaRPr lang="ru-RU" sz="2400" dirty="0"/>
                    </a:p>
                  </a:txBody>
                  <a:tcPr/>
                </a:tc>
              </a:tr>
              <a:tr h="1838959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Ставка на заговор и военный переворот ограничили возможность достижения цели – узкая социальная база.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Неподготовленность российского общества к решительным переменам.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Несогласованность действий членов «Северного» и «Южного» обществ.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Пассивность восставших.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Недостаточность пропагандистской деятельности декабристов. 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930407"/>
              </p:ext>
            </p:extLst>
          </p:nvPr>
        </p:nvGraphicFramePr>
        <p:xfrm>
          <a:off x="323528" y="2780928"/>
          <a:ext cx="8568952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Суд над декабристами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121</a:t>
                      </a:r>
                      <a:r>
                        <a:rPr lang="ru-RU" baseline="0" dirty="0" smtClean="0"/>
                        <a:t> человек предан Верховному суду.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baseline="0" dirty="0" smtClean="0"/>
                        <a:t>13 июля 1826 г. 5 человек казнены: </a:t>
                      </a:r>
                      <a:r>
                        <a:rPr lang="ru-RU" baseline="0" dirty="0" err="1" smtClean="0"/>
                        <a:t>П.И.Пестель</a:t>
                      </a:r>
                      <a:r>
                        <a:rPr lang="ru-RU" baseline="0" dirty="0" smtClean="0"/>
                        <a:t>, </a:t>
                      </a:r>
                      <a:r>
                        <a:rPr lang="ru-RU" baseline="0" dirty="0" err="1" smtClean="0"/>
                        <a:t>С.И.Мурвавьев</a:t>
                      </a:r>
                      <a:r>
                        <a:rPr lang="ru-RU" baseline="0" dirty="0" smtClean="0"/>
                        <a:t>-Апостол, </a:t>
                      </a:r>
                      <a:r>
                        <a:rPr lang="ru-RU" baseline="0" dirty="0" err="1" smtClean="0"/>
                        <a:t>М.П.Бестужев</a:t>
                      </a:r>
                      <a:r>
                        <a:rPr lang="ru-RU" baseline="0" dirty="0" smtClean="0"/>
                        <a:t>-Рюмин, </a:t>
                      </a:r>
                      <a:r>
                        <a:rPr lang="ru-RU" baseline="0" dirty="0" err="1" smtClean="0"/>
                        <a:t>К.Ф.Рылеев</a:t>
                      </a:r>
                      <a:r>
                        <a:rPr lang="ru-RU" baseline="0" dirty="0" smtClean="0"/>
                        <a:t>, </a:t>
                      </a:r>
                      <a:r>
                        <a:rPr lang="ru-RU" baseline="0" dirty="0" err="1" smtClean="0"/>
                        <a:t>П.Г.Каховский</a:t>
                      </a:r>
                      <a:r>
                        <a:rPr lang="ru-RU" baseline="0" dirty="0" smtClean="0"/>
                        <a:t>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baseline="0" dirty="0" smtClean="0"/>
                        <a:t>Остальные приговорены к каторжным работам и поселению в Сибирь, а также отправлены на Кавказскую войну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4355" y="4682622"/>
            <a:ext cx="7789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Точки зрения историков на декабристское движение и восстание</a:t>
            </a:r>
            <a:endParaRPr lang="ru-RU" sz="2000" dirty="0">
              <a:solidFill>
                <a:srgbClr val="FFFF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505731"/>
              </p:ext>
            </p:extLst>
          </p:nvPr>
        </p:nvGraphicFramePr>
        <p:xfrm>
          <a:off x="395536" y="5082732"/>
          <a:ext cx="849694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1586628">
                <a:tc>
                  <a:txBody>
                    <a:bodyPr/>
                    <a:lstStyle/>
                    <a:p>
                      <a:r>
                        <a:rPr lang="ru-RU" sz="1800" b="0" i="0" dirty="0" smtClean="0">
                          <a:solidFill>
                            <a:schemeClr val="bg1"/>
                          </a:solidFill>
                        </a:rPr>
                        <a:t>Положительная</a:t>
                      </a:r>
                      <a:r>
                        <a:rPr lang="ru-RU" sz="1800" b="0" i="0" baseline="0" dirty="0" smtClean="0">
                          <a:solidFill>
                            <a:schemeClr val="bg1"/>
                          </a:solidFill>
                        </a:rPr>
                        <a:t> оценка декабристов как первых российских революционеров, вдохновленных передовыми общественными идеями и боровшихся с отсталым социальным строем</a:t>
                      </a:r>
                      <a:endParaRPr lang="ru-RU" sz="1800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dirty="0" smtClean="0">
                          <a:solidFill>
                            <a:schemeClr val="bg1"/>
                          </a:solidFill>
                        </a:rPr>
                        <a:t>Рассмотрение декабристов как мятежников,</a:t>
                      </a:r>
                      <a:r>
                        <a:rPr lang="ru-RU" sz="1800" b="0" i="0" baseline="0" dirty="0" smtClean="0">
                          <a:solidFill>
                            <a:schemeClr val="bg1"/>
                          </a:solidFill>
                        </a:rPr>
                        <a:t> выступивших против законного строя и вдохновленных абсолютно чуждыми России и поверхностно усвоенными представлениями</a:t>
                      </a:r>
                      <a:endParaRPr lang="ru-RU" sz="1800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75" y="0"/>
            <a:ext cx="832525" cy="80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20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368</TotalTime>
  <Words>1056</Words>
  <Application>Microsoft Office PowerPoint</Application>
  <PresentationFormat>Экран (4:3)</PresentationFormat>
  <Paragraphs>126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Движение декабристов</vt:lpstr>
      <vt:lpstr>Причины, условия и идейные основы движения декабристов</vt:lpstr>
      <vt:lpstr>Тайные организации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Движение декабристов</dc:title>
  <dc:creator>школа1</dc:creator>
  <cp:lastModifiedBy>школа1</cp:lastModifiedBy>
  <cp:revision>36</cp:revision>
  <dcterms:created xsi:type="dcterms:W3CDTF">2020-03-20T16:56:08Z</dcterms:created>
  <dcterms:modified xsi:type="dcterms:W3CDTF">2020-04-03T11:41:39Z</dcterms:modified>
</cp:coreProperties>
</file>