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86" r:id="rId4"/>
    <p:sldId id="259" r:id="rId5"/>
    <p:sldId id="287" r:id="rId6"/>
    <p:sldId id="288" r:id="rId7"/>
    <p:sldId id="258" r:id="rId8"/>
    <p:sldId id="270" r:id="rId9"/>
    <p:sldId id="289" r:id="rId10"/>
    <p:sldId id="29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0979" autoAdjust="0"/>
    <p:restoredTop sz="94660"/>
  </p:normalViewPr>
  <p:slideViewPr>
    <p:cSldViewPr>
      <p:cViewPr varScale="1">
        <p:scale>
          <a:sx n="68" d="100"/>
          <a:sy n="68" d="100"/>
        </p:scale>
        <p:origin x="-1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915C7D-8F91-441B-8518-C190DB3137FA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A4A846-F64F-4971-AA33-B245947A6BC8}">
      <dgm:prSet custT="1"/>
      <dgm:spPr/>
      <dgm:t>
        <a:bodyPr/>
        <a:lstStyle/>
        <a:p>
          <a:pPr rtl="0"/>
          <a:r>
            <a:rPr lang="ru-RU" sz="2300" spc="0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ru-RU" sz="2300" spc="0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2300" spc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ru-RU" sz="2300" spc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3200" b="1" spc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Доклад  на тему</a:t>
          </a:r>
          <a:r>
            <a:rPr lang="ru-RU" sz="3200" b="1" i="0" spc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: </a:t>
          </a:r>
          <a:r>
            <a:rPr lang="ru-RU" sz="3200" b="1" i="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«Прожиточный минимум в ПМР</a:t>
          </a:r>
          <a:r>
            <a:rPr lang="ru-RU" sz="2300" b="1" i="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»</a:t>
          </a:r>
          <a:endParaRPr lang="ru-RU" sz="2300" i="0" spc="0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DA4E407-5C35-4B16-A56B-6E7841C99B2A}" type="parTrans" cxnId="{B2DAC300-17BB-476D-95A1-BCCE1C9EA640}">
      <dgm:prSet/>
      <dgm:spPr/>
      <dgm:t>
        <a:bodyPr/>
        <a:lstStyle/>
        <a:p>
          <a:endParaRPr lang="ru-RU"/>
        </a:p>
      </dgm:t>
    </dgm:pt>
    <dgm:pt modelId="{CCFFD7DF-FE7E-4998-81F7-C78A9AD25958}" type="sibTrans" cxnId="{B2DAC300-17BB-476D-95A1-BCCE1C9EA640}">
      <dgm:prSet/>
      <dgm:spPr/>
      <dgm:t>
        <a:bodyPr/>
        <a:lstStyle/>
        <a:p>
          <a:endParaRPr lang="ru-RU"/>
        </a:p>
      </dgm:t>
    </dgm:pt>
    <dgm:pt modelId="{55C55FB7-1FFB-495B-AA26-4493A63A76B0}" type="pres">
      <dgm:prSet presAssocID="{01915C7D-8F91-441B-8518-C190DB3137F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A509E8-AEBB-4DFE-86D3-98C8BD1E9AF1}" type="pres">
      <dgm:prSet presAssocID="{C5A4A846-F64F-4971-AA33-B245947A6BC8}" presName="circle1" presStyleLbl="node1" presStyleIdx="0" presStyleCnt="1"/>
      <dgm:spPr/>
    </dgm:pt>
    <dgm:pt modelId="{74FD21CC-7C80-493B-8242-CCB4C7E35699}" type="pres">
      <dgm:prSet presAssocID="{C5A4A846-F64F-4971-AA33-B245947A6BC8}" presName="space" presStyleCnt="0"/>
      <dgm:spPr/>
    </dgm:pt>
    <dgm:pt modelId="{38327D64-E1BF-4723-98CB-C2B3C2F70FF3}" type="pres">
      <dgm:prSet presAssocID="{C5A4A846-F64F-4971-AA33-B245947A6BC8}" presName="rect1" presStyleLbl="alignAcc1" presStyleIdx="0" presStyleCnt="1" custScaleX="110444"/>
      <dgm:spPr/>
      <dgm:t>
        <a:bodyPr/>
        <a:lstStyle/>
        <a:p>
          <a:endParaRPr lang="ru-RU"/>
        </a:p>
      </dgm:t>
    </dgm:pt>
    <dgm:pt modelId="{43CD75AB-1772-474B-9EEB-FCB7650B948F}" type="pres">
      <dgm:prSet presAssocID="{C5A4A846-F64F-4971-AA33-B245947A6BC8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DAC300-17BB-476D-95A1-BCCE1C9EA640}" srcId="{01915C7D-8F91-441B-8518-C190DB3137FA}" destId="{C5A4A846-F64F-4971-AA33-B245947A6BC8}" srcOrd="0" destOrd="0" parTransId="{2DA4E407-5C35-4B16-A56B-6E7841C99B2A}" sibTransId="{CCFFD7DF-FE7E-4998-81F7-C78A9AD25958}"/>
    <dgm:cxn modelId="{610FEFF1-5D64-4FB3-BD97-0558B99883B3}" type="presOf" srcId="{01915C7D-8F91-441B-8518-C190DB3137FA}" destId="{55C55FB7-1FFB-495B-AA26-4493A63A76B0}" srcOrd="0" destOrd="0" presId="urn:microsoft.com/office/officeart/2005/8/layout/target3"/>
    <dgm:cxn modelId="{A216C0F0-79CC-49CD-8710-128F0404D1AA}" type="presOf" srcId="{C5A4A846-F64F-4971-AA33-B245947A6BC8}" destId="{38327D64-E1BF-4723-98CB-C2B3C2F70FF3}" srcOrd="0" destOrd="0" presId="urn:microsoft.com/office/officeart/2005/8/layout/target3"/>
    <dgm:cxn modelId="{04BBBC2B-E092-4998-914C-1347101C36BA}" type="presOf" srcId="{C5A4A846-F64F-4971-AA33-B245947A6BC8}" destId="{43CD75AB-1772-474B-9EEB-FCB7650B948F}" srcOrd="1" destOrd="0" presId="urn:microsoft.com/office/officeart/2005/8/layout/target3"/>
    <dgm:cxn modelId="{A43DCE4D-CBBB-4559-9A53-3CA04BA6EE11}" type="presParOf" srcId="{55C55FB7-1FFB-495B-AA26-4493A63A76B0}" destId="{20A509E8-AEBB-4DFE-86D3-98C8BD1E9AF1}" srcOrd="0" destOrd="0" presId="urn:microsoft.com/office/officeart/2005/8/layout/target3"/>
    <dgm:cxn modelId="{8245C24B-7A94-40FB-B3E4-54C2DD22A734}" type="presParOf" srcId="{55C55FB7-1FFB-495B-AA26-4493A63A76B0}" destId="{74FD21CC-7C80-493B-8242-CCB4C7E35699}" srcOrd="1" destOrd="0" presId="urn:microsoft.com/office/officeart/2005/8/layout/target3"/>
    <dgm:cxn modelId="{046B1325-3169-4A6A-80DD-7B88B499F18F}" type="presParOf" srcId="{55C55FB7-1FFB-495B-AA26-4493A63A76B0}" destId="{38327D64-E1BF-4723-98CB-C2B3C2F70FF3}" srcOrd="2" destOrd="0" presId="urn:microsoft.com/office/officeart/2005/8/layout/target3"/>
    <dgm:cxn modelId="{A4BE7CAE-67B5-45B2-A838-E0294031F5D1}" type="presParOf" srcId="{55C55FB7-1FFB-495B-AA26-4493A63A76B0}" destId="{43CD75AB-1772-474B-9EEB-FCB7650B948F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E3AE95-D2DC-4CE5-A7AA-3B95C597C332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5AA37B-C086-4EA5-B589-40533F1E0F54}" type="pres">
      <dgm:prSet presAssocID="{3AE3AE95-D2DC-4CE5-A7AA-3B95C597C332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29EF6DF1-1C6B-4DC0-821C-802B7E93EF1F}" type="presOf" srcId="{3AE3AE95-D2DC-4CE5-A7AA-3B95C597C332}" destId="{765AA37B-C086-4EA5-B589-40533F1E0F54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A509E8-AEBB-4DFE-86D3-98C8BD1E9AF1}">
      <dsp:nvSpPr>
        <dsp:cNvPr id="0" name=""/>
        <dsp:cNvSpPr/>
      </dsp:nvSpPr>
      <dsp:spPr>
        <a:xfrm>
          <a:off x="-183746" y="0"/>
          <a:ext cx="1470025" cy="147002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327D64-E1BF-4723-98CB-C2B3C2F70FF3}">
      <dsp:nvSpPr>
        <dsp:cNvPr id="0" name=""/>
        <dsp:cNvSpPr/>
      </dsp:nvSpPr>
      <dsp:spPr>
        <a:xfrm>
          <a:off x="183773" y="0"/>
          <a:ext cx="7772372" cy="14700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spc="0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ru-RU" sz="2300" kern="1200" spc="0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2300" kern="1200" spc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ru-RU" sz="2300" kern="1200" spc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3200" b="1" kern="1200" spc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Доклад  на тему</a:t>
          </a:r>
          <a:r>
            <a:rPr lang="ru-RU" sz="3200" b="1" i="0" kern="1200" spc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: </a:t>
          </a:r>
          <a:r>
            <a:rPr lang="ru-RU" sz="3200" b="1" i="0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«Анализ прожиточного минимума в ПМР</a:t>
          </a:r>
          <a:r>
            <a:rPr lang="ru-RU" sz="2300" b="1" i="0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»</a:t>
          </a:r>
          <a:endParaRPr lang="ru-RU" sz="2300" i="0" kern="1200" spc="0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83773" y="0"/>
        <a:ext cx="7772372" cy="14700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9D3B8B-378E-4C55-8FBF-88F8A76FE621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AFA393-EDFF-446B-AD77-E6037F6FB8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7334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DD8E-8AE3-4F11-B136-8DFD3322ED4A}" type="datetime1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45C61-F2F6-4F5A-801A-BD5B1A44D247}" type="datetime1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9BA0-3552-4942-BB0B-D0CAD9BFA347}" type="datetime1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AC0DF-99A4-41B2-8076-1F4C1C58CD64}" type="datetime1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5E12-0B7D-4448-857C-17749175B958}" type="datetime1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AD84-A9C7-4A7E-A94F-09CF8CAEB4DF}" type="datetime1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5D55B-D086-4BC6-8C0E-3011EBE69C2A}" type="datetime1">
              <a:rPr lang="ru-RU" smtClean="0"/>
              <a:pPr/>
              <a:t>27.11.2018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5F1D6-520E-48C5-8C29-B652B4479ADA}" type="datetime1">
              <a:rPr lang="ru-RU" smtClean="0"/>
              <a:pPr/>
              <a:t>27.11.2018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D746-1B71-4838-B855-50DDD2EC966E}" type="datetime1">
              <a:rPr lang="ru-RU" smtClean="0"/>
              <a:pPr/>
              <a:t>27.11.2018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86D7C-FE16-44B8-A809-20B5D2373ED6}" type="datetime1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0F362-6314-4DCC-84AE-48DD75A5525B}" type="datetime1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7C1C9-4387-41D7-8B4B-8B4F229455E0}" type="datetime1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ovostipmr.com/sites/default/files/styles/12col/public/filefield_paths/2018-03-15-1.jpg?itok=E0Hc2okn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ovostipmr.com/sites/default/files/styles/12col-own/public/filefield_paths/dsc_8802_rubli_pmr_2_0.jpg?itok=LtxqPJM5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diagramData" Target="../diagrams/data2.xml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mamaimalysh.com.ua/ppt/imgs/56166fa5ef3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898"/>
            <a:ext cx="9129976" cy="684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226559020"/>
              </p:ext>
            </p:extLst>
          </p:nvPr>
        </p:nvGraphicFramePr>
        <p:xfrm>
          <a:off x="685800" y="2130425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3886200"/>
            <a:ext cx="4680520" cy="1685940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ru-RU" sz="29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Выполнил:</a:t>
            </a:r>
            <a:r>
              <a:rPr lang="en-US" sz="29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9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суворовец 9 «А» класса</a:t>
            </a:r>
          </a:p>
          <a:p>
            <a:pPr algn="r"/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Попов Виктор</a:t>
            </a:r>
            <a:endParaRPr lang="ru-RU" sz="2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</a:t>
            </a: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преподаватель  социально-экономических </a:t>
            </a:r>
            <a:r>
              <a:rPr lang="ru-RU" sz="29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дисциплин</a:t>
            </a:r>
          </a:p>
          <a:p>
            <a:pPr algn="r"/>
            <a:r>
              <a:rPr lang="ru-RU" sz="29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Е.А. </a:t>
            </a:r>
            <a:r>
              <a:rPr lang="ru-RU" sz="29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Гавриловчук</a:t>
            </a:r>
            <a:endParaRPr lang="ru-RU" sz="29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i="1" dirty="0"/>
          </a:p>
        </p:txBody>
      </p:sp>
      <p:pic>
        <p:nvPicPr>
          <p:cNvPr id="1026" name="Picture 2" descr="http://www.college-edu.ru/upload/iblock/3a5/3a5452189171e1a5c48977970e5434c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93096"/>
            <a:ext cx="1795480" cy="192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476672"/>
            <a:ext cx="82809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Министерство просвещения ПМР</a:t>
            </a:r>
          </a:p>
          <a:p>
            <a:pPr algn="ctr"/>
            <a:r>
              <a:rPr lang="ru-RU" sz="2400" b="1" dirty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ГОУ </a:t>
            </a:r>
            <a:r>
              <a:rPr lang="ru-RU" sz="2400" b="1" dirty="0" smtClean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 «</a:t>
            </a:r>
            <a:r>
              <a:rPr lang="ru-RU" sz="2400" b="1" dirty="0" err="1" smtClean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Тираспольское</a:t>
            </a:r>
            <a:r>
              <a:rPr lang="ru-RU" sz="2400" b="1" dirty="0" smtClean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 суворовское военное училище»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Научно-практическая конференция учащихся </a:t>
            </a:r>
            <a:endParaRPr lang="ru-RU" sz="2400" b="1" dirty="0"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  <a:p>
            <a:pPr algn="ctr"/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95936" y="5847492"/>
            <a:ext cx="1892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Тирасполь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2018г</a:t>
            </a:r>
            <a:r>
              <a:rPr lang="ru-RU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8841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mamaimalysh.com.ua/ppt/imgs/56166fa5ef3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898"/>
            <a:ext cx="9129976" cy="684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43608" y="692696"/>
            <a:ext cx="64807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000" b="1" i="1" dirty="0" smtClean="0">
              <a:solidFill>
                <a:schemeClr val="tx2"/>
              </a:solidFill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  <a:p>
            <a:pPr algn="ctr"/>
            <a:r>
              <a:rPr lang="ru-RU" sz="8000" b="1" i="1" dirty="0" smtClean="0">
                <a:solidFill>
                  <a:schemeClr val="tx2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СПАСИБО ЗА ВНИМАНИЕ</a:t>
            </a:r>
            <a:endParaRPr lang="ru-RU" sz="8000" b="1" i="1" dirty="0">
              <a:solidFill>
                <a:schemeClr val="tx2"/>
              </a:solidFill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8489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139"/>
            <a:ext cx="9132887" cy="6983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7158" y="285728"/>
            <a:ext cx="8429684" cy="612475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Закон «О прожиточном минимуме в ПМР» № 475-З-IV (редакция на 8.05.2013)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 ПРОЖИТОЧНОМ МИНИМУМЕ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ПРИДНЕСТРОВСКОЙ МОЛДАВСКОЙ РЕСПУБЛИКЕ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ЗАКОН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ПРЕЗИДЕНТ ПРИДНЕСТРОВСКОЙ МОЛДАВСКОЙ РЕСПУБЛИКИ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29 мая 2008 г. N 475-З-IV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(САЗ 08-21)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Принят Верховным Советом Приднестровской Молдавской Республики 14 мая 2008 года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с изменениями, внесенными Законами ПМР: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от 19 марта 2013 г. № 64-ЗИ-V (САЗ 13-11);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от 8 мая 2013 года № 101-ЗИ-V (САЗ  13-18 )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600" b="1" i="1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 </a:t>
            </a:r>
          </a:p>
          <a:p>
            <a:pPr algn="just"/>
            <a:endParaRPr lang="ru-RU" sz="3600" b="1" i="1" dirty="0" smtClean="0">
              <a:ln>
                <a:solidFill>
                  <a:schemeClr val="bg2">
                    <a:lumMod val="75000"/>
                  </a:schemeClr>
                </a:solidFill>
              </a:ln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84168" y="3861048"/>
            <a:ext cx="2016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9" name="Рисунок 8" descr="https://novostipmr.com/sites/default/files/styles/main/public/filefield_paths/2018-03-15-1.jpg">
            <a:hlinkClick r:id="rId3" tooltip="&quot;Фото: telegraf.com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3504" y="4000504"/>
            <a:ext cx="4000496" cy="25907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030335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139"/>
            <a:ext cx="9132887" cy="6983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1340768"/>
            <a:ext cx="7344816" cy="452431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pPr algn="just"/>
            <a:r>
              <a:rPr lang="ru-RU" sz="2400" b="1" i="1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	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Настоящий Закон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устанавливает правовую основу для определения прожиточного минимума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 Приднестровской Молдавской Республике и его использования при установлении государственных гарантий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получения минимальных денежных доходов граждан и при осуществлении других мер социальной защиты граждан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Приднестровской Молдавской Республики, иностранных граждан и лиц без гражданства, постоянно проживающих на территории Приднестровской Молдавской Республики.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i="1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0335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mamaimalysh.com.ua/ppt/imgs/56166fa5ef3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012" y="0"/>
            <a:ext cx="9129976" cy="684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642910" y="0"/>
            <a:ext cx="8001056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Статья 2. Назначение прожиточного минимума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Прожиточный минимум предназначается для: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оценки уровня жизни населения ПМР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разработке и реализации социальной политики и республиканских социальных программ;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б) обоснования устанавливаемых на республиканском уровне мин. размера оплаты труда, мин. размера пенсии по возрасту, а также для определения размеров стипендий, пособий и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других социальных выплат;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 оказания государственной социальной помощи малообеспеченным гражданам (семьям);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г) формирования республиканского и местных бюджетов.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7543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mamaimalysh.com.ua/ppt/imgs/56166fa5ef3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012" y="0"/>
            <a:ext cx="9129976" cy="684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85720" y="1214422"/>
            <a:ext cx="8358246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состав прожиточного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минимума включаются расходы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на продукты питания, непродовольственные товары, услуги, обязательные платежи и сборы.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	Минимальный размер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оплаты труда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устанавливается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 соотношении с прожиточным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минимумом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трудоспособного населения.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https://novostipmr.com/sites/default/files/styles/main-own/public/filefield_paths/dsc_8802_rubli_pmr_2_0.jpg">
            <a:hlinkClick r:id="rId3" tooltip="&quot;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0694" y="2714620"/>
            <a:ext cx="3643306" cy="34290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887543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mamaimalysh.com.ua/ppt/imgs/56166fa5ef3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012" y="0"/>
            <a:ext cx="9129976" cy="684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642910" y="0"/>
            <a:ext cx="8001056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Статья 2. Назначение прожиточного минимума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Прожиточный минимум предназначается для: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оценки уровня жизни населения ПМР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разработке и реализации социальной политики и республиканских социальных программ;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б) обоснования устанавливаемых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мин. размера оплаты труда, мин. размера пенсии по возрасту, для определения размеров стипендий, пособий и др. социальных выплат;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 оказания государственной социальной помощи малообеспеченным гражданам (семьям);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г) формирования республиканского и местных бюджетов.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7543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mamaimalysh.com.ua/ppt/imgs/56166fa5ef3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24" y="11898"/>
            <a:ext cx="9129976" cy="684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xmlns="" val="2010678522"/>
              </p:ext>
            </p:extLst>
          </p:nvPr>
        </p:nvGraphicFramePr>
        <p:xfrm>
          <a:off x="676384" y="4797152"/>
          <a:ext cx="2325462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505" name="Рисунок 3" descr="Величина прожиточного минимума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1428728" cy="1314450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928662" y="1000108"/>
            <a:ext cx="7643866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июле 2018 года прожиточный минимум в Приднестровье снизился по сравнению с предыдущим месяцем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трудоспособного населения – на 1,3 %,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 в среднем на ребенка – на 1,6 %,</a:t>
            </a:r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 для пенси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онеров – на 1,4 %,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среднем на душу населения – на 1,4 %.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Согласно данным Министерства по социальной защите и труду ПМР, величина прожиточного минимума в июле 2018 года составила: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для трудоспособного населения – 1 556 руб. (1 576 руб.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в марте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для мужчин от 16 до 59 лет – 1 612 руб. (1 634 руб.),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для женщин от 16 до 54 лет – 1 495 руб. (1 514 руб.),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для пенсионеров – 1 227 руб. (1 244 руб.),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 среднем на одного ребёнка – 1 512 руб. (1 537 руб.),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для детей в возрасте до 6 лет – 1 366 руб. (1 386 руб.),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для детей от 7 до 15 лет – 1 642 руб. (1 646 руб.),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 среднем на душу населения – 1 454 руб. (1 456 руб.).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7284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mamaimalysh.com.ua/ppt/imgs/56166fa5ef3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898"/>
            <a:ext cx="9129976" cy="684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7158" y="692696"/>
            <a:ext cx="857256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Как отметили в профильном ведомстве,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уменьшение прожиточного минимума произошло в основном из-за снижения стоимости продуктового набора на 2,7 % </a:t>
            </a:r>
          </a:p>
          <a:p>
            <a:pPr algn="just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и расходов по обязательным платежам </a:t>
            </a:r>
          </a:p>
          <a:p>
            <a:pPr algn="just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и сборам – на 1,3 % на фоне снижения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инфляции в июле 2018 года до 0,9939 % 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 отношению к июню 2018 года (1,0075 %).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Прожиточный минимум представляет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собой стоимостную оценку: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-минимального набора продуктов питания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(48,8% в структуре прожиточного минимума),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непродовольственных товаров (20,4%),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необходимых для сохранения здоровья человека и обеспечения его жизнедеятельности, а также жилищно-коммунальные, транспортные и другие виды услуг (29,1%).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b="1" i="1" dirty="0" smtClean="0">
              <a:solidFill>
                <a:schemeClr val="tx2"/>
              </a:solidFill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6" name="Рисунок 5" descr="график-в низ -в упор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1428736"/>
            <a:ext cx="4071934" cy="378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8489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mamaimalysh.com.ua/ppt/imgs/56166fa5ef3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898"/>
            <a:ext cx="9129976" cy="684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43608" y="692696"/>
            <a:ext cx="648072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i="1" dirty="0" smtClean="0">
                <a:solidFill>
                  <a:schemeClr val="tx2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Выводы:</a:t>
            </a:r>
          </a:p>
          <a:p>
            <a:pPr algn="just"/>
            <a:endParaRPr lang="ru-RU" b="1" i="1" dirty="0" smtClean="0">
              <a:solidFill>
                <a:schemeClr val="tx2"/>
              </a:solidFill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  <a:p>
            <a:pPr algn="just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	Определяя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прожиточный минимум, государство не позволяет работодателям платить заработную плату ниже этого уровня. </a:t>
            </a: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Этих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денег должно хватать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на приобретение потребительской корзины, в которую входят продукты первой необходимости, одежда, обувь и некоторые услуги.</a:t>
            </a:r>
          </a:p>
          <a:p>
            <a:pPr algn="just"/>
            <a:endParaRPr lang="ru-RU" sz="2800" b="1" i="1" dirty="0">
              <a:solidFill>
                <a:schemeClr val="tx2"/>
              </a:solidFill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8489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762</TotalTime>
  <Words>255</Words>
  <Application>Microsoft Office PowerPoint</Application>
  <PresentationFormat>Экран (4:3)</PresentationFormat>
  <Paragraphs>114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Elana</cp:lastModifiedBy>
  <cp:revision>69</cp:revision>
  <dcterms:created xsi:type="dcterms:W3CDTF">2016-06-08T12:19:52Z</dcterms:created>
  <dcterms:modified xsi:type="dcterms:W3CDTF">2018-11-26T20:07:36Z</dcterms:modified>
</cp:coreProperties>
</file>