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sldIdLst>
    <p:sldId id="277" r:id="rId2"/>
    <p:sldId id="256" r:id="rId3"/>
    <p:sldId id="257" r:id="rId4"/>
    <p:sldId id="261" r:id="rId5"/>
    <p:sldId id="262" r:id="rId6"/>
    <p:sldId id="263" r:id="rId7"/>
    <p:sldId id="259" r:id="rId8"/>
    <p:sldId id="264" r:id="rId9"/>
    <p:sldId id="265" r:id="rId10"/>
    <p:sldId id="266" r:id="rId11"/>
    <p:sldId id="267" r:id="rId12"/>
    <p:sldId id="268" r:id="rId13"/>
    <p:sldId id="269" r:id="rId14"/>
    <p:sldId id="270" r:id="rId15"/>
    <p:sldId id="271" r:id="rId16"/>
    <p:sldId id="272" r:id="rId17"/>
    <p:sldId id="275" r:id="rId18"/>
    <p:sldId id="273"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84"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20.11.2019</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20.11.2019</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20.11.2019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20.11.2019</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20.11.2019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20.11.2019</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20.11.2019</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20.11.2019</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r>
              <a:rPr lang="ru-RU" smtClean="0"/>
              <a:t>Учитель: Карпова Т.А</a:t>
            </a:r>
            <a:endParaRPr lang="ru-RU"/>
          </a:p>
        </p:txBody>
      </p:sp>
      <p:sp>
        <p:nvSpPr>
          <p:cNvPr id="3" name="Заголовок 2"/>
          <p:cNvSpPr>
            <a:spLocks noGrp="1"/>
          </p:cNvSpPr>
          <p:nvPr>
            <p:ph type="ctrTitle"/>
          </p:nvPr>
        </p:nvSpPr>
        <p:spPr/>
        <p:txBody>
          <a:bodyPr/>
          <a:lstStyle/>
          <a:p>
            <a:r>
              <a:rPr lang="ru-RU" dirty="0" smtClean="0"/>
              <a:t>МОУ </a:t>
            </a:r>
            <a:r>
              <a:rPr lang="ru-RU" dirty="0" err="1" smtClean="0"/>
              <a:t>Худайбердинская</a:t>
            </a:r>
            <a:r>
              <a:rPr lang="ru-RU" dirty="0" smtClean="0"/>
              <a:t> </a:t>
            </a:r>
            <a:r>
              <a:rPr lang="ru-RU" dirty="0" smtClean="0"/>
              <a:t>С</a:t>
            </a:r>
            <a:r>
              <a:rPr lang="ru-RU" dirty="0" smtClean="0"/>
              <a:t>Ш</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рабочий стол 030"/>
          <p:cNvPicPr>
            <a:picLocks noGrp="1" noChangeAspect="1" noChangeArrowheads="1"/>
          </p:cNvPicPr>
          <p:nvPr>
            <p:ph idx="1"/>
          </p:nvPr>
        </p:nvPicPr>
        <p:blipFill>
          <a:blip r:embed="rId2" cstate="print"/>
          <a:stretch>
            <a:fillRect/>
          </a:stretch>
        </p:blipFill>
        <p:spPr bwMode="auto">
          <a:xfrm>
            <a:off x="755576" y="1412776"/>
            <a:ext cx="7344816" cy="468052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dirty="0" smtClean="0"/>
              <a:t>Собирать колоски выходили  в поля даже самые маленькие дети.</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рабочий стол 015"/>
          <p:cNvPicPr>
            <a:picLocks noGrp="1" noChangeAspect="1" noChangeArrowheads="1"/>
          </p:cNvPicPr>
          <p:nvPr>
            <p:ph idx="1"/>
          </p:nvPr>
        </p:nvPicPr>
        <p:blipFill>
          <a:blip r:embed="rId2" cstate="print"/>
          <a:srcRect/>
          <a:stretch>
            <a:fillRect/>
          </a:stretch>
        </p:blipFill>
        <p:spPr bwMode="auto">
          <a:xfrm>
            <a:off x="899592" y="548680"/>
            <a:ext cx="7632848" cy="5688632"/>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1642194"/>
          </a:xfrm>
        </p:spPr>
        <p:txBody>
          <a:bodyPr>
            <a:normAutofit/>
          </a:bodyPr>
          <a:lstStyle/>
          <a:p>
            <a:pPr>
              <a:lnSpc>
                <a:spcPct val="90000"/>
              </a:lnSpc>
              <a:defRPr/>
            </a:pP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рабочий стол 035"/>
          <p:cNvPicPr>
            <a:picLocks noGrp="1" noChangeAspect="1" noChangeArrowheads="1"/>
          </p:cNvPicPr>
          <p:nvPr>
            <p:ph idx="1"/>
          </p:nvPr>
        </p:nvPicPr>
        <p:blipFill>
          <a:blip r:embed="rId2" cstate="print"/>
          <a:srcRect/>
          <a:stretch>
            <a:fillRect/>
          </a:stretch>
        </p:blipFill>
        <p:spPr bwMode="auto">
          <a:xfrm>
            <a:off x="179512" y="1441143"/>
            <a:ext cx="2880320" cy="4464495"/>
          </a:xfrm>
          <a:prstGeom prst="rect">
            <a:avLst/>
          </a:prstGeom>
          <a:noFill/>
          <a:ln w="9525">
            <a:noFill/>
            <a:miter lim="800000"/>
            <a:headEnd/>
            <a:tailEnd/>
          </a:ln>
        </p:spPr>
      </p:pic>
      <p:sp>
        <p:nvSpPr>
          <p:cNvPr id="2" name="Заголовок 1"/>
          <p:cNvSpPr>
            <a:spLocks noGrp="1"/>
          </p:cNvSpPr>
          <p:nvPr>
            <p:ph type="title"/>
          </p:nvPr>
        </p:nvSpPr>
        <p:spPr>
          <a:xfrm>
            <a:off x="251520" y="311542"/>
            <a:ext cx="2808312" cy="1152128"/>
          </a:xfrm>
        </p:spPr>
        <p:txBody>
          <a:bodyPr>
            <a:normAutofit fontScale="90000"/>
          </a:bodyPr>
          <a:lstStyle/>
          <a:p>
            <a:r>
              <a:rPr lang="ru-RU" sz="2000" dirty="0" smtClean="0"/>
              <a:t/>
            </a:r>
            <a:br>
              <a:rPr lang="ru-RU" sz="2000" dirty="0" smtClean="0"/>
            </a:br>
            <a:r>
              <a:rPr lang="ru-RU" sz="2000" dirty="0"/>
              <a:t/>
            </a:r>
            <a:br>
              <a:rPr lang="ru-RU" sz="2000" dirty="0"/>
            </a:br>
            <a:r>
              <a:rPr lang="ru-RU" sz="2000" dirty="0" smtClean="0"/>
              <a:t>Павлов </a:t>
            </a:r>
            <a:r>
              <a:rPr lang="ru-RU" sz="2000" dirty="0"/>
              <a:t>Анатолий Иванович </a:t>
            </a:r>
            <a:r>
              <a:rPr lang="ru-RU" dirty="0"/>
              <a:t/>
            </a:r>
            <a:br>
              <a:rPr lang="ru-RU" dirty="0"/>
            </a:br>
            <a:endParaRPr lang="ru-RU" dirty="0"/>
          </a:p>
        </p:txBody>
      </p:sp>
      <p:sp>
        <p:nvSpPr>
          <p:cNvPr id="5" name="Прямоугольник 4"/>
          <p:cNvSpPr/>
          <p:nvPr/>
        </p:nvSpPr>
        <p:spPr>
          <a:xfrm>
            <a:off x="4745682" y="-875"/>
            <a:ext cx="2664296" cy="923330"/>
          </a:xfrm>
          <a:prstGeom prst="rect">
            <a:avLst/>
          </a:prstGeom>
        </p:spPr>
        <p:txBody>
          <a:bodyPr wrap="square">
            <a:spAutoFit/>
          </a:bodyPr>
          <a:lstStyle/>
          <a:p>
            <a:pPr>
              <a:defRPr/>
            </a:pPr>
            <a:endParaRPr lang="ru-RU" dirty="0" smtClean="0"/>
          </a:p>
          <a:p>
            <a:pPr>
              <a:defRPr/>
            </a:pPr>
            <a:endParaRPr lang="ru-RU" dirty="0" smtClean="0"/>
          </a:p>
          <a:p>
            <a:pPr>
              <a:defRPr/>
            </a:pPr>
            <a:endParaRPr lang="ru-RU" dirty="0" smtClean="0"/>
          </a:p>
        </p:txBody>
      </p:sp>
      <p:sp>
        <p:nvSpPr>
          <p:cNvPr id="7" name="Прямоугольник 6"/>
          <p:cNvSpPr/>
          <p:nvPr/>
        </p:nvSpPr>
        <p:spPr>
          <a:xfrm>
            <a:off x="3203848" y="311542"/>
            <a:ext cx="5616624" cy="6247864"/>
          </a:xfrm>
          <a:prstGeom prst="rect">
            <a:avLst/>
          </a:prstGeom>
        </p:spPr>
        <p:txBody>
          <a:bodyPr wrap="square">
            <a:spAutoFit/>
          </a:bodyPr>
          <a:lstStyle/>
          <a:p>
            <a:r>
              <a:rPr lang="ru-RU" sz="1600" dirty="0"/>
              <a:t>У моего отца, Ивана Яковлевича Павлова, когда он, в 34 года, ушел защищать Родину, была большая семья – с пятью детьми. Когда мама осталась с нами одна, ей в каждой завтрашней день было страшно заглядывая. У нас не было будущего без отца- мы каждый день ждали его возвращения.  Четыре года тоски, страха, усталости и отчаянья. Потому что нашим постоянным спутником стала нужда, голод и холод. Даже дров вдоволь не было. </a:t>
            </a:r>
          </a:p>
          <a:p>
            <a:r>
              <a:rPr lang="ru-RU" sz="1600" dirty="0"/>
              <a:t>Помню, как я, семилетний с братом Николаем запрягали в сани собаку и отправлялись на болото за сухостоем. Одной вязанки не хватало для хорошего тепла…  А сено для коровы – кормилицы?  Тоже забота. Летом ползали на огороде, выпалывая осот, осенью и зимой прочесывали колхозные поля в поисках последних косков или перезимовавшей картошки. </a:t>
            </a:r>
          </a:p>
          <a:p>
            <a:r>
              <a:rPr lang="ru-RU" sz="1600" dirty="0"/>
              <a:t>Я удивляюсь, сколько же у мамы было тепла и заботы о нас. Ей было очень трудно. Отец слал письма с фронта, наказывал нам усердно учиться, слушаться маму и помогать ей.  Он умел находить самые нужные для нас слова! Политрук Иван Павлов погиб 23 ноября 1944 года в могилевской области от прямого попадания осколка в сердце. </a:t>
            </a:r>
          </a:p>
          <a:p>
            <a:r>
              <a:rPr lang="ru-RU" sz="1600" dirty="0"/>
              <a:t>Боль, которая навсегда поселилась в моем сердце с войны. Заставила меня взяться за перо. Солдатам, не вернувшимся с войны, я посвящаю эти строки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рабочий стол 036"/>
          <p:cNvPicPr>
            <a:picLocks noGrp="1" noChangeAspect="1" noChangeArrowheads="1"/>
          </p:cNvPicPr>
          <p:nvPr>
            <p:ph idx="1"/>
          </p:nvPr>
        </p:nvPicPr>
        <p:blipFill>
          <a:blip r:embed="rId2" cstate="print"/>
          <a:srcRect/>
          <a:stretch>
            <a:fillRect/>
          </a:stretch>
        </p:blipFill>
        <p:spPr bwMode="auto">
          <a:xfrm>
            <a:off x="179512" y="1196753"/>
            <a:ext cx="3024336" cy="4846318"/>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994122"/>
          </a:xfrm>
        </p:spPr>
        <p:txBody>
          <a:bodyPr>
            <a:normAutofit fontScale="90000"/>
          </a:bodyPr>
          <a:lstStyle/>
          <a:p>
            <a:pPr algn="l">
              <a:defRPr/>
            </a:pPr>
            <a:r>
              <a:rPr lang="ru-RU" dirty="0" smtClean="0"/>
              <a:t/>
            </a:r>
            <a:br>
              <a:rPr lang="ru-RU" dirty="0" smtClean="0"/>
            </a:br>
            <a:r>
              <a:rPr lang="ru-RU" dirty="0" smtClean="0"/>
              <a:t>Пичугова (Павлова)Анна Ивановна</a:t>
            </a:r>
            <a:br>
              <a:rPr lang="ru-RU" dirty="0" smtClean="0"/>
            </a:br>
            <a:endParaRPr lang="ru-RU" dirty="0"/>
          </a:p>
        </p:txBody>
      </p:sp>
      <p:pic>
        <p:nvPicPr>
          <p:cNvPr id="6" name="Рисунок 5" descr="рабочий стол 006"/>
          <p:cNvPicPr/>
          <p:nvPr/>
        </p:nvPicPr>
        <p:blipFill>
          <a:blip r:embed="rId3" cstate="print"/>
          <a:srcRect t="5225" r="950" b="51532"/>
          <a:stretch>
            <a:fillRect/>
          </a:stretch>
        </p:blipFill>
        <p:spPr bwMode="auto">
          <a:xfrm>
            <a:off x="3491880" y="1124744"/>
            <a:ext cx="5328592"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465512" y="188640"/>
            <a:ext cx="5426968" cy="6264696"/>
          </a:xfrm>
        </p:spPr>
        <p:txBody>
          <a:bodyPr>
            <a:normAutofit fontScale="92500" lnSpcReduction="10000"/>
          </a:bodyPr>
          <a:lstStyle/>
          <a:p>
            <a:pPr lvl="0" fontAlgn="base">
              <a:lnSpc>
                <a:spcPct val="80000"/>
              </a:lnSpc>
              <a:spcAft>
                <a:spcPct val="0"/>
              </a:spcAft>
              <a:buClr>
                <a:srgbClr val="FFCC66"/>
              </a:buClr>
              <a:buSzPct val="80000"/>
              <a:buFont typeface="Wingdings" panose="05000000000000000000" pitchFamily="2" charset="2"/>
              <a:buChar char="n"/>
              <a:defRPr/>
            </a:pPr>
            <a:r>
              <a:rPr lang="ru-RU" sz="1600" kern="0" dirty="0">
                <a:solidFill>
                  <a:schemeClr val="bg1">
                    <a:lumMod val="95000"/>
                    <a:lumOff val="5000"/>
                  </a:schemeClr>
                </a:solidFill>
                <a:latin typeface="Times New Roman" panose="02020603050405020304" pitchFamily="18" charset="0"/>
                <a:cs typeface="Times New Roman" panose="02020603050405020304" pitchFamily="18" charset="0"/>
              </a:rPr>
              <a:t>Детства мы не знали, его отняла война, как и отцов наших, которые погибли на фронтах Великой отечественной войны. Мы не успели испытать на себе отцовской заботы и ласки. Нам некого было назвать папой.</a:t>
            </a:r>
          </a:p>
          <a:p>
            <a:pPr lvl="0" fontAlgn="base">
              <a:lnSpc>
                <a:spcPct val="80000"/>
              </a:lnSpc>
              <a:spcAft>
                <a:spcPct val="0"/>
              </a:spcAft>
              <a:buClr>
                <a:srgbClr val="FFCC66"/>
              </a:buClr>
              <a:buSzPct val="80000"/>
              <a:buFont typeface="Wingdings" panose="05000000000000000000" pitchFamily="2" charset="2"/>
              <a:buChar char="n"/>
              <a:defRPr/>
            </a:pPr>
            <a:r>
              <a:rPr lang="ru-RU" sz="1600" kern="0" dirty="0">
                <a:solidFill>
                  <a:schemeClr val="bg1">
                    <a:lumMod val="95000"/>
                    <a:lumOff val="5000"/>
                  </a:schemeClr>
                </a:solidFill>
                <a:latin typeface="Times New Roman" panose="02020603050405020304" pitchFamily="18" charset="0"/>
                <a:cs typeface="Times New Roman" panose="02020603050405020304" pitchFamily="18" charset="0"/>
              </a:rPr>
              <a:t>Наши матери надрывались, работая на полях, на фермах, на лесоповале. Получая за работу всего лишь 400 граммов хлеба, и какого хлеба - пополам с овсюгом. Детям до 12 лет по 150 граммов, или вообще не давали, а остальные все должны были работать. Мы не роптали, хорошо усвоили лозунг «Всё для фронта! Всё для победы над гитлеровскими захватчиками!». Мы пухли от голода, нам нечего было одеть, обуть. Мы не могли получить достойного образования. Государству было не до нас, а нам было не до учёбы, нужно было зарабатывать себе кусок хлеба. Поэтому редко, кто смог получить среднее образование, а высшее единицы. После окончания первого класса мы - малышня шли на совхозные поля на прополку зерновых культур, дёргая голыми руками осот, а потом так же вручную пололи овощные культуры. Когда стали чуть постарше - на сенокос Женщины копнили сено, девочки граблями подбирали, мальчики на лошадях на волокушах подвозили копны к стогу. Мы не знали летних каникул. Старшеклассники вместе с учителями заготавливали дрова для школы, кто поменьше - стаскивал в кучи сучки и ветки. Осенью вместе с взрослыми убирали картофель и овощи. Школу на период уборки закрывали. За картофелем, который по какой-то причине оставался не убранным, мы по первому снегу (раньше было нельзя) шли с топорами и там где мелкий снег и ботву видно вырубали из мерзлой земли, несли домой, варили и ели. А весной, когда картофельное поле перепахивали, мы после уроков бежали собирать выпаханный картофель, несли домой в пишу. Грачи на вспаханной земле для еды искали дождевых червей, а мы гнилую картошку.</a:t>
            </a:r>
          </a:p>
          <a:p>
            <a:endParaRPr lang="ru-RU" dirty="0"/>
          </a:p>
        </p:txBody>
      </p:sp>
      <p:sp>
        <p:nvSpPr>
          <p:cNvPr id="4" name="Текст 3"/>
          <p:cNvSpPr>
            <a:spLocks noGrp="1"/>
          </p:cNvSpPr>
          <p:nvPr>
            <p:ph type="body" idx="2"/>
          </p:nvPr>
        </p:nvSpPr>
        <p:spPr/>
        <p:txBody>
          <a:bodyPr/>
          <a:lstStyle/>
          <a:p>
            <a:endParaRPr lang="ru-RU" dirty="0"/>
          </a:p>
        </p:txBody>
      </p:sp>
      <p:sp>
        <p:nvSpPr>
          <p:cNvPr id="2" name="Заголовок 1"/>
          <p:cNvSpPr>
            <a:spLocks noGrp="1"/>
          </p:cNvSpPr>
          <p:nvPr>
            <p:ph type="title"/>
          </p:nvPr>
        </p:nvSpPr>
        <p:spPr>
          <a:xfrm>
            <a:off x="630872" y="433818"/>
            <a:ext cx="2834640" cy="1122974"/>
          </a:xfrm>
        </p:spPr>
        <p:txBody>
          <a:bodyPr>
            <a:normAutofit fontScale="90000"/>
          </a:bodyPr>
          <a:lstStyle/>
          <a:p>
            <a:pPr>
              <a:lnSpc>
                <a:spcPct val="80000"/>
              </a:lnSpc>
              <a:defRPr/>
            </a:pPr>
            <a:r>
              <a:rPr lang="ru-RU" sz="2800" dirty="0"/>
              <a:t>Яковлева</a:t>
            </a:r>
            <a:br>
              <a:rPr lang="ru-RU" sz="2800" dirty="0"/>
            </a:br>
            <a:r>
              <a:rPr lang="ru-RU" sz="2800" dirty="0"/>
              <a:t>Екатерина</a:t>
            </a:r>
            <a:br>
              <a:rPr lang="ru-RU" sz="2800" dirty="0"/>
            </a:br>
            <a:r>
              <a:rPr lang="ru-RU" sz="2800" dirty="0"/>
              <a:t>Тимофеевна</a:t>
            </a:r>
          </a:p>
        </p:txBody>
      </p:sp>
      <p:pic>
        <p:nvPicPr>
          <p:cNvPr id="5" name="Picture 7" descr="рабочий стол 00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338" y="1801970"/>
            <a:ext cx="3008313" cy="4525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57010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Grp="1" noChangeAspect="1"/>
          </p:cNvGraphicFramePr>
          <p:nvPr>
            <p:ph sz="quarter" idx="1"/>
            <p:extLst>
              <p:ext uri="{D42A27DB-BD31-4B8C-83A1-F6EECF244321}">
                <p14:modId xmlns="" xmlns:p14="http://schemas.microsoft.com/office/powerpoint/2010/main" val="726223046"/>
              </p:ext>
            </p:extLst>
          </p:nvPr>
        </p:nvGraphicFramePr>
        <p:xfrm>
          <a:off x="323528" y="332656"/>
          <a:ext cx="8496944" cy="6192688"/>
        </p:xfrm>
        <a:graphic>
          <a:graphicData uri="http://schemas.openxmlformats.org/presentationml/2006/ole">
            <p:oleObj spid="_x0000_s1029" name="Слайд" r:id="rId3" imgW="4218435" imgH="3163794" progId="PowerPoint.Slide.8">
              <p:embed/>
            </p:oleObj>
          </a:graphicData>
        </a:graphic>
      </p:graphicFrame>
      <p:sp>
        <p:nvSpPr>
          <p:cNvPr id="4" name="Текст 3"/>
          <p:cNvSpPr>
            <a:spLocks noGrp="1"/>
          </p:cNvSpPr>
          <p:nvPr>
            <p:ph type="body" idx="2"/>
          </p:nvPr>
        </p:nvSpPr>
        <p:spPr/>
        <p:txBody>
          <a:bodyPr/>
          <a:lstStyle/>
          <a:p>
            <a:endParaRPr lang="ru-RU"/>
          </a:p>
        </p:txBody>
      </p:sp>
      <p:sp>
        <p:nvSpPr>
          <p:cNvPr id="2" name="Заголовок 1"/>
          <p:cNvSpPr>
            <a:spLocks noGrp="1"/>
          </p:cNvSpPr>
          <p:nvPr>
            <p:ph type="title"/>
          </p:nvPr>
        </p:nvSpPr>
        <p:spPr/>
        <p:txBody>
          <a:bodyPr/>
          <a:lstStyle/>
          <a:p>
            <a:endParaRPr lang="ru-RU"/>
          </a:p>
        </p:txBody>
      </p:sp>
    </p:spTree>
    <p:extLst>
      <p:ext uri="{BB962C8B-B14F-4D97-AF65-F5344CB8AC3E}">
        <p14:creationId xmlns="" xmlns:p14="http://schemas.microsoft.com/office/powerpoint/2010/main" val="3401431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Grp="1" noChangeAspect="1"/>
          </p:cNvGraphicFramePr>
          <p:nvPr>
            <p:ph sz="quarter" idx="1"/>
            <p:extLst>
              <p:ext uri="{D42A27DB-BD31-4B8C-83A1-F6EECF244321}">
                <p14:modId xmlns="" xmlns:p14="http://schemas.microsoft.com/office/powerpoint/2010/main" val="494948394"/>
              </p:ext>
            </p:extLst>
          </p:nvPr>
        </p:nvGraphicFramePr>
        <p:xfrm>
          <a:off x="323528" y="332656"/>
          <a:ext cx="8568952" cy="6192688"/>
        </p:xfrm>
        <a:graphic>
          <a:graphicData uri="http://schemas.openxmlformats.org/presentationml/2006/ole">
            <p:oleObj spid="_x0000_s2053" name="Слайд" r:id="rId3" imgW="4571967" imgH="3429106" progId="PowerPoint.Slide.8">
              <p:embed/>
            </p:oleObj>
          </a:graphicData>
        </a:graphic>
      </p:graphicFrame>
      <p:sp>
        <p:nvSpPr>
          <p:cNvPr id="4" name="Текст 3"/>
          <p:cNvSpPr>
            <a:spLocks noGrp="1"/>
          </p:cNvSpPr>
          <p:nvPr>
            <p:ph type="body" idx="2"/>
          </p:nvPr>
        </p:nvSpPr>
        <p:spPr/>
        <p:txBody>
          <a:bodyPr/>
          <a:lstStyle/>
          <a:p>
            <a:endParaRPr lang="ru-RU"/>
          </a:p>
        </p:txBody>
      </p:sp>
      <p:sp>
        <p:nvSpPr>
          <p:cNvPr id="2" name="Заголовок 1"/>
          <p:cNvSpPr>
            <a:spLocks noGrp="1"/>
          </p:cNvSpPr>
          <p:nvPr>
            <p:ph type="title"/>
          </p:nvPr>
        </p:nvSpPr>
        <p:spPr/>
        <p:txBody>
          <a:bodyPr/>
          <a:lstStyle/>
          <a:p>
            <a:endParaRPr lang="ru-RU" dirty="0"/>
          </a:p>
        </p:txBody>
      </p:sp>
    </p:spTree>
    <p:extLst>
      <p:ext uri="{BB962C8B-B14F-4D97-AF65-F5344CB8AC3E}">
        <p14:creationId xmlns="" xmlns:p14="http://schemas.microsoft.com/office/powerpoint/2010/main" val="2820413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ChangeAspect="1"/>
          </p:cNvGraphicFramePr>
          <p:nvPr>
            <p:extLst>
              <p:ext uri="{D42A27DB-BD31-4B8C-83A1-F6EECF244321}">
                <p14:modId xmlns="" xmlns:p14="http://schemas.microsoft.com/office/powerpoint/2010/main" val="3416784071"/>
              </p:ext>
            </p:extLst>
          </p:nvPr>
        </p:nvGraphicFramePr>
        <p:xfrm>
          <a:off x="323528" y="351631"/>
          <a:ext cx="8207375" cy="6048375"/>
        </p:xfrm>
        <a:graphic>
          <a:graphicData uri="http://schemas.openxmlformats.org/presentationml/2006/ole">
            <p:oleObj spid="_x0000_s3076" name="Слайд" r:id="rId3" imgW="4571967" imgH="3429106" progId="PowerPoint.Slide.8">
              <p:embed/>
            </p:oleObj>
          </a:graphicData>
        </a:graphic>
      </p:graphicFrame>
    </p:spTree>
    <p:extLst>
      <p:ext uri="{BB962C8B-B14F-4D97-AF65-F5344CB8AC3E}">
        <p14:creationId xmlns="" xmlns:p14="http://schemas.microsoft.com/office/powerpoint/2010/main" val="1831583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0000033145-original"/>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251520" y="1340768"/>
            <a:ext cx="8640960" cy="5184576"/>
          </a:xfrm>
          <a:noFill/>
          <a:extLst>
            <a:ext uri="{909E8E84-426E-40DD-AFC4-6F175D3DCCD1}">
              <a14:hiddenFill xmlns="" xmlns:a14="http://schemas.microsoft.com/office/drawing/2010/main">
                <a:solidFill>
                  <a:srgbClr val="FFFFFF"/>
                </a:solidFill>
              </a14:hiddenFill>
            </a:ext>
          </a:extLst>
        </p:spPr>
      </p:pic>
      <p:sp>
        <p:nvSpPr>
          <p:cNvPr id="4" name="Текст 3"/>
          <p:cNvSpPr>
            <a:spLocks noGrp="1"/>
          </p:cNvSpPr>
          <p:nvPr>
            <p:ph type="body" idx="2"/>
          </p:nvPr>
        </p:nvSpPr>
        <p:spPr>
          <a:xfrm>
            <a:off x="857250" y="1700808"/>
            <a:ext cx="2834640" cy="4059912"/>
          </a:xfrm>
        </p:spPr>
        <p:txBody>
          <a:bodyPr>
            <a:normAutofit/>
          </a:bodyPr>
          <a:lstStyle/>
          <a:p>
            <a:pPr>
              <a:defRPr/>
            </a:pPr>
            <a:endParaRPr lang="ru-RU" sz="2400" dirty="0"/>
          </a:p>
        </p:txBody>
      </p:sp>
      <p:sp>
        <p:nvSpPr>
          <p:cNvPr id="2" name="Заголовок 1"/>
          <p:cNvSpPr>
            <a:spLocks noGrp="1"/>
          </p:cNvSpPr>
          <p:nvPr>
            <p:ph type="title"/>
          </p:nvPr>
        </p:nvSpPr>
        <p:spPr>
          <a:xfrm>
            <a:off x="5868144" y="404664"/>
            <a:ext cx="2834640" cy="864096"/>
          </a:xfrm>
        </p:spPr>
        <p:txBody>
          <a:bodyPr/>
          <a:lstStyle/>
          <a:p>
            <a:endParaRPr lang="ru-RU" dirty="0"/>
          </a:p>
        </p:txBody>
      </p:sp>
      <p:sp>
        <p:nvSpPr>
          <p:cNvPr id="5" name="Прямоугольник 4"/>
          <p:cNvSpPr/>
          <p:nvPr/>
        </p:nvSpPr>
        <p:spPr>
          <a:xfrm>
            <a:off x="2411760" y="332657"/>
            <a:ext cx="2569815" cy="1089529"/>
          </a:xfrm>
          <a:prstGeom prst="rect">
            <a:avLst/>
          </a:prstGeom>
        </p:spPr>
        <p:txBody>
          <a:bodyPr wrap="square">
            <a:spAutoFit/>
          </a:bodyPr>
          <a:lstStyle/>
          <a:p>
            <a:pPr lvl="0" algn="ctr" defTabSz="685800">
              <a:lnSpc>
                <a:spcPct val="90000"/>
              </a:lnSpc>
              <a:spcBef>
                <a:spcPct val="0"/>
              </a:spcBef>
            </a:pPr>
            <a:r>
              <a:rPr lang="ru-RU" sz="3600" dirty="0" smtClean="0">
                <a:solidFill>
                  <a:schemeClr val="bg1">
                    <a:lumMod val="95000"/>
                    <a:lumOff val="5000"/>
                  </a:schemeClr>
                </a:solidFill>
                <a:ea typeface="+mj-ea"/>
                <a:cs typeface="+mj-cs"/>
              </a:rPr>
              <a:t>Минута молчания.</a:t>
            </a:r>
            <a:endParaRPr lang="ru-RU" sz="3600" dirty="0">
              <a:solidFill>
                <a:schemeClr val="bg1">
                  <a:lumMod val="95000"/>
                  <a:lumOff val="5000"/>
                </a:schemeClr>
              </a:solidFill>
              <a:ea typeface="+mj-ea"/>
              <a:cs typeface="+mj-cs"/>
            </a:endParaRPr>
          </a:p>
        </p:txBody>
      </p:sp>
    </p:spTree>
    <p:extLst>
      <p:ext uri="{BB962C8B-B14F-4D97-AF65-F5344CB8AC3E}">
        <p14:creationId xmlns="" xmlns:p14="http://schemas.microsoft.com/office/powerpoint/2010/main" val="2218564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quarter" idx="1"/>
          </p:nvPr>
        </p:nvPicPr>
        <p:blipFill>
          <a:blip r:embed="rId2" cstate="print"/>
          <a:stretch>
            <a:fillRect/>
          </a:stretch>
        </p:blipFill>
        <p:spPr bwMode="auto">
          <a:xfrm>
            <a:off x="323528" y="260648"/>
            <a:ext cx="8568951" cy="6264696"/>
          </a:xfrm>
          <a:prstGeom prst="rect">
            <a:avLst/>
          </a:prstGeom>
          <a:noFill/>
          <a:ln w="9525">
            <a:noFill/>
            <a:miter lim="800000"/>
            <a:headEnd/>
            <a:tailEnd/>
          </a:ln>
        </p:spPr>
      </p:pic>
      <p:sp>
        <p:nvSpPr>
          <p:cNvPr id="4" name="Текст 3"/>
          <p:cNvSpPr>
            <a:spLocks noGrp="1"/>
          </p:cNvSpPr>
          <p:nvPr>
            <p:ph type="body" idx="2"/>
          </p:nvPr>
        </p:nvSpPr>
        <p:spPr/>
        <p:txBody>
          <a:bodyPr/>
          <a:lstStyle/>
          <a:p>
            <a:endParaRPr lang="ru-RU"/>
          </a:p>
        </p:txBody>
      </p:sp>
      <p:sp>
        <p:nvSpPr>
          <p:cNvPr id="2" name="Заголовок 1"/>
          <p:cNvSpPr>
            <a:spLocks noGrp="1"/>
          </p:cNvSpPr>
          <p:nvPr>
            <p:ph type="title"/>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рабочий стол 021"/>
          <p:cNvPicPr>
            <a:picLocks noGrp="1" noChangeAspect="1" noChangeArrowheads="1"/>
          </p:cNvPicPr>
          <p:nvPr>
            <p:ph idx="1"/>
          </p:nvPr>
        </p:nvPicPr>
        <p:blipFill>
          <a:blip r:embed="rId2" cstate="print"/>
          <a:srcRect/>
          <a:stretch>
            <a:fillRect/>
          </a:stretch>
        </p:blipFill>
        <p:spPr>
          <a:xfrm>
            <a:off x="1043608" y="1484784"/>
            <a:ext cx="7056784" cy="4536504"/>
          </a:xfrm>
          <a:noFill/>
        </p:spPr>
      </p:pic>
      <p:sp>
        <p:nvSpPr>
          <p:cNvPr id="2" name="Заголовок 1"/>
          <p:cNvSpPr>
            <a:spLocks noGrp="1"/>
          </p:cNvSpPr>
          <p:nvPr>
            <p:ph type="title"/>
          </p:nvPr>
        </p:nvSpPr>
        <p:spPr/>
        <p:txBody>
          <a:bodyPr>
            <a:normAutofit/>
          </a:bodyPr>
          <a:lstStyle/>
          <a:p>
            <a:r>
              <a:rPr lang="ru-RU" dirty="0" smtClean="0"/>
              <a:t>Детство, опаленное войной.</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рабочий стол 008"/>
          <p:cNvPicPr>
            <a:picLocks noGrp="1" noChangeAspect="1" noChangeArrowheads="1"/>
          </p:cNvPicPr>
          <p:nvPr>
            <p:ph idx="1"/>
          </p:nvPr>
        </p:nvPicPr>
        <p:blipFill>
          <a:blip r:embed="rId2" cstate="print"/>
          <a:srcRect/>
          <a:stretch>
            <a:fillRect/>
          </a:stretch>
        </p:blipFill>
        <p:spPr>
          <a:xfrm>
            <a:off x="899592" y="1772815"/>
            <a:ext cx="3816424" cy="4353348"/>
          </a:xfrm>
          <a:noFill/>
        </p:spPr>
      </p:pic>
      <p:sp>
        <p:nvSpPr>
          <p:cNvPr id="2" name="Заголовок 1"/>
          <p:cNvSpPr>
            <a:spLocks noGrp="1"/>
          </p:cNvSpPr>
          <p:nvPr>
            <p:ph type="title"/>
          </p:nvPr>
        </p:nvSpPr>
        <p:spPr/>
        <p:txBody>
          <a:bodyPr>
            <a:normAutofit fontScale="90000"/>
          </a:bodyPr>
          <a:lstStyle/>
          <a:p>
            <a:r>
              <a:rPr lang="ru-RU" dirty="0" smtClean="0"/>
              <a:t>Вставай страна огромная, вставай на смертный бой.</a:t>
            </a:r>
            <a:endParaRPr lang="ru-RU" dirty="0"/>
          </a:p>
        </p:txBody>
      </p:sp>
      <p:pic>
        <p:nvPicPr>
          <p:cNvPr id="5" name="Picture 10" descr="рабочий стол 009"/>
          <p:cNvPicPr>
            <a:picLocks noChangeAspect="1" noChangeArrowheads="1"/>
          </p:cNvPicPr>
          <p:nvPr/>
        </p:nvPicPr>
        <p:blipFill>
          <a:blip r:embed="rId3" cstate="print"/>
          <a:srcRect/>
          <a:stretch>
            <a:fillRect/>
          </a:stretch>
        </p:blipFill>
        <p:spPr>
          <a:xfrm>
            <a:off x="4788024" y="1772815"/>
            <a:ext cx="3888431" cy="432370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рабочий стол 018"/>
          <p:cNvPicPr>
            <a:picLocks noGrp="1" noChangeAspect="1" noChangeArrowheads="1"/>
          </p:cNvPicPr>
          <p:nvPr>
            <p:ph idx="1"/>
          </p:nvPr>
        </p:nvPicPr>
        <p:blipFill>
          <a:blip r:embed="rId2" cstate="print"/>
          <a:srcRect/>
          <a:stretch>
            <a:fillRect/>
          </a:stretch>
        </p:blipFill>
        <p:spPr>
          <a:xfrm>
            <a:off x="755576" y="1484784"/>
            <a:ext cx="4032448" cy="4968552"/>
          </a:xfrm>
          <a:noFill/>
        </p:spPr>
      </p:pic>
      <p:sp>
        <p:nvSpPr>
          <p:cNvPr id="2" name="Заголовок 1"/>
          <p:cNvSpPr>
            <a:spLocks noGrp="1"/>
          </p:cNvSpPr>
          <p:nvPr>
            <p:ph type="title"/>
          </p:nvPr>
        </p:nvSpPr>
        <p:spPr/>
        <p:txBody>
          <a:bodyPr/>
          <a:lstStyle/>
          <a:p>
            <a:r>
              <a:rPr lang="ru-RU" dirty="0" smtClean="0"/>
              <a:t>Здесь прошли  фашисты.</a:t>
            </a:r>
            <a:endParaRPr lang="ru-RU" dirty="0"/>
          </a:p>
        </p:txBody>
      </p:sp>
      <p:pic>
        <p:nvPicPr>
          <p:cNvPr id="5" name="Picture 18" descr="рабочий стол 019"/>
          <p:cNvPicPr>
            <a:picLocks noChangeAspect="1" noChangeArrowheads="1"/>
          </p:cNvPicPr>
          <p:nvPr/>
        </p:nvPicPr>
        <p:blipFill>
          <a:blip r:embed="rId3" cstate="print"/>
          <a:srcRect/>
          <a:stretch>
            <a:fillRect/>
          </a:stretch>
        </p:blipFill>
        <p:spPr bwMode="auto">
          <a:xfrm>
            <a:off x="4932040" y="1484784"/>
            <a:ext cx="3888431" cy="5041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рабочий стол 022"/>
          <p:cNvPicPr>
            <a:picLocks noGrp="1" noChangeAspect="1" noChangeArrowheads="1"/>
          </p:cNvPicPr>
          <p:nvPr>
            <p:ph idx="1"/>
          </p:nvPr>
        </p:nvPicPr>
        <p:blipFill>
          <a:blip r:embed="rId2" cstate="print"/>
          <a:srcRect/>
          <a:stretch>
            <a:fillRect/>
          </a:stretch>
        </p:blipFill>
        <p:spPr>
          <a:xfrm>
            <a:off x="251520" y="1556792"/>
            <a:ext cx="4320480" cy="4680520"/>
          </a:xfrm>
          <a:noFill/>
        </p:spPr>
      </p:pic>
      <p:sp>
        <p:nvSpPr>
          <p:cNvPr id="2" name="Заголовок 1"/>
          <p:cNvSpPr>
            <a:spLocks noGrp="1"/>
          </p:cNvSpPr>
          <p:nvPr>
            <p:ph type="title"/>
          </p:nvPr>
        </p:nvSpPr>
        <p:spPr/>
        <p:txBody>
          <a:bodyPr>
            <a:normAutofit/>
          </a:bodyPr>
          <a:lstStyle/>
          <a:p>
            <a:r>
              <a:rPr lang="ru-RU" sz="1800" dirty="0" smtClean="0">
                <a:solidFill>
                  <a:schemeClr val="bg1">
                    <a:lumMod val="95000"/>
                    <a:lumOff val="5000"/>
                  </a:schemeClr>
                </a:solidFill>
                <a:latin typeface="Times New Roman" pitchFamily="18" charset="0"/>
                <a:cs typeface="Times New Roman" pitchFamily="18" charset="0"/>
              </a:rPr>
              <a:t>Мы трудились честно, беззаветно            </a:t>
            </a:r>
            <a:br>
              <a:rPr lang="ru-RU" sz="1800" dirty="0" smtClean="0">
                <a:solidFill>
                  <a:schemeClr val="bg1">
                    <a:lumMod val="95000"/>
                    <a:lumOff val="5000"/>
                  </a:schemeClr>
                </a:solidFill>
                <a:latin typeface="Times New Roman" pitchFamily="18" charset="0"/>
                <a:cs typeface="Times New Roman" pitchFamily="18" charset="0"/>
              </a:rPr>
            </a:br>
            <a:r>
              <a:rPr lang="ru-RU" sz="1800" dirty="0" smtClean="0">
                <a:solidFill>
                  <a:schemeClr val="bg1">
                    <a:lumMod val="95000"/>
                    <a:lumOff val="5000"/>
                  </a:schemeClr>
                </a:solidFill>
                <a:latin typeface="Times New Roman" pitchFamily="18" charset="0"/>
                <a:cs typeface="Times New Roman" pitchFamily="18" charset="0"/>
              </a:rPr>
              <a:t>    В холоде грохочущих цехов –</a:t>
            </a:r>
            <a:br>
              <a:rPr lang="ru-RU" sz="1800" dirty="0" smtClean="0">
                <a:solidFill>
                  <a:schemeClr val="bg1">
                    <a:lumMod val="95000"/>
                    <a:lumOff val="5000"/>
                  </a:schemeClr>
                </a:solidFill>
                <a:latin typeface="Times New Roman" pitchFamily="18" charset="0"/>
                <a:cs typeface="Times New Roman" pitchFamily="18" charset="0"/>
              </a:rPr>
            </a:br>
            <a:r>
              <a:rPr lang="ru-RU" sz="1800" dirty="0" smtClean="0">
                <a:solidFill>
                  <a:schemeClr val="bg1">
                    <a:lumMod val="95000"/>
                    <a:lumOff val="5000"/>
                  </a:schemeClr>
                </a:solidFill>
                <a:latin typeface="Times New Roman" pitchFamily="18" charset="0"/>
                <a:cs typeface="Times New Roman" pitchFamily="18" charset="0"/>
              </a:rPr>
              <a:t>         Все для фронта и  все для  Победы!</a:t>
            </a:r>
            <a:br>
              <a:rPr lang="ru-RU" sz="1800" dirty="0" smtClean="0">
                <a:solidFill>
                  <a:schemeClr val="bg1">
                    <a:lumMod val="95000"/>
                    <a:lumOff val="5000"/>
                  </a:schemeClr>
                </a:solidFill>
                <a:latin typeface="Times New Roman" pitchFamily="18" charset="0"/>
                <a:cs typeface="Times New Roman" pitchFamily="18" charset="0"/>
              </a:rPr>
            </a:br>
            <a:r>
              <a:rPr lang="ru-RU" sz="1800" dirty="0" smtClean="0">
                <a:solidFill>
                  <a:schemeClr val="bg1">
                    <a:lumMod val="95000"/>
                    <a:lumOff val="5000"/>
                  </a:schemeClr>
                </a:solidFill>
                <a:latin typeface="Times New Roman" pitchFamily="18" charset="0"/>
                <a:cs typeface="Times New Roman" pitchFamily="18" charset="0"/>
              </a:rPr>
              <a:t>          Мозолистые руки разбивали в кровь!</a:t>
            </a:r>
            <a:endParaRPr lang="ru-RU" sz="1800" dirty="0">
              <a:solidFill>
                <a:schemeClr val="bg1">
                  <a:lumMod val="95000"/>
                  <a:lumOff val="5000"/>
                </a:schemeClr>
              </a:solidFill>
              <a:latin typeface="Times New Roman" pitchFamily="18" charset="0"/>
              <a:cs typeface="Times New Roman" pitchFamily="18" charset="0"/>
            </a:endParaRPr>
          </a:p>
        </p:txBody>
      </p:sp>
      <p:pic>
        <p:nvPicPr>
          <p:cNvPr id="5" name="Picture 4" descr="рабочий стол 012"/>
          <p:cNvPicPr>
            <a:picLocks noChangeAspect="1" noChangeArrowheads="1"/>
          </p:cNvPicPr>
          <p:nvPr/>
        </p:nvPicPr>
        <p:blipFill>
          <a:blip r:embed="rId3" cstate="print"/>
          <a:srcRect/>
          <a:stretch>
            <a:fillRect/>
          </a:stretch>
        </p:blipFill>
        <p:spPr>
          <a:xfrm>
            <a:off x="4644008" y="1556792"/>
            <a:ext cx="4176464" cy="460851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рабочий стол 026"/>
          <p:cNvPicPr>
            <a:picLocks noGrp="1" noChangeAspect="1" noChangeArrowheads="1"/>
          </p:cNvPicPr>
          <p:nvPr>
            <p:ph idx="1"/>
          </p:nvPr>
        </p:nvPicPr>
        <p:blipFill>
          <a:blip r:embed="rId2" cstate="print"/>
          <a:srcRect/>
          <a:stretch>
            <a:fillRect/>
          </a:stretch>
        </p:blipFill>
        <p:spPr>
          <a:xfrm>
            <a:off x="611560" y="1965960"/>
            <a:ext cx="3744416" cy="4460634"/>
          </a:xfrm>
          <a:noFill/>
        </p:spPr>
      </p:pic>
      <p:sp>
        <p:nvSpPr>
          <p:cNvPr id="2" name="Заголовок 1"/>
          <p:cNvSpPr>
            <a:spLocks noGrp="1"/>
          </p:cNvSpPr>
          <p:nvPr>
            <p:ph type="title"/>
          </p:nvPr>
        </p:nvSpPr>
        <p:spPr/>
        <p:txBody>
          <a:bodyPr>
            <a:noAutofit/>
          </a:bodyPr>
          <a:lstStyle/>
          <a:p>
            <a:r>
              <a:rPr lang="ru-RU" sz="2400" dirty="0" smtClean="0"/>
              <a:t>Вглядитесь в лица   этих мастеровых ребят. Ни в одной еще войне фронт так не зависел от тыла, как в э той. Руками вот таких мальчиков  выигрывались крупные сражения .</a:t>
            </a:r>
            <a:endParaRPr lang="ru-RU" sz="2400" dirty="0"/>
          </a:p>
        </p:txBody>
      </p:sp>
      <p:pic>
        <p:nvPicPr>
          <p:cNvPr id="5" name="Picture 10" descr="рабочий стол 023"/>
          <p:cNvPicPr>
            <a:picLocks noChangeAspect="1" noChangeArrowheads="1"/>
          </p:cNvPicPr>
          <p:nvPr/>
        </p:nvPicPr>
        <p:blipFill>
          <a:blip r:embed="rId3" cstate="print"/>
          <a:srcRect/>
          <a:stretch>
            <a:fillRect/>
          </a:stretch>
        </p:blipFill>
        <p:spPr bwMode="auto">
          <a:xfrm>
            <a:off x="4932040" y="1785157"/>
            <a:ext cx="4032250" cy="4844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Мы помним Вас!"/>
          <p:cNvPicPr>
            <a:picLocks noGrp="1" noChangeAspect="1" noChangeArrowheads="1"/>
          </p:cNvPicPr>
          <p:nvPr>
            <p:ph sz="quarter" idx="1"/>
          </p:nvPr>
        </p:nvPicPr>
        <p:blipFill>
          <a:blip r:embed="rId2" cstate="print"/>
          <a:srcRect/>
          <a:stretch>
            <a:fillRect/>
          </a:stretch>
        </p:blipFill>
        <p:spPr bwMode="auto">
          <a:xfrm>
            <a:off x="3779912" y="332656"/>
            <a:ext cx="4762500" cy="3384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idx="2"/>
          </p:nvPr>
        </p:nvSpPr>
        <p:spPr/>
        <p:txBody>
          <a:bodyPr>
            <a:normAutofit/>
          </a:bodyPr>
          <a:lstStyle/>
          <a:p>
            <a:endParaRPr lang="ru-RU" dirty="0"/>
          </a:p>
        </p:txBody>
      </p:sp>
      <p:sp>
        <p:nvSpPr>
          <p:cNvPr id="2" name="Заголовок 1"/>
          <p:cNvSpPr>
            <a:spLocks noGrp="1"/>
          </p:cNvSpPr>
          <p:nvPr>
            <p:ph type="title"/>
          </p:nvPr>
        </p:nvSpPr>
        <p:spPr/>
        <p:txBody>
          <a:bodyPr/>
          <a:lstStyle/>
          <a:p>
            <a:endParaRPr lang="ru-RU"/>
          </a:p>
        </p:txBody>
      </p:sp>
      <p:pic>
        <p:nvPicPr>
          <p:cNvPr id="6" name="Picture 2" descr="Прощание."/>
          <p:cNvPicPr>
            <a:picLocks noChangeAspect="1" noChangeArrowheads="1"/>
          </p:cNvPicPr>
          <p:nvPr/>
        </p:nvPicPr>
        <p:blipFill>
          <a:blip r:embed="rId3" cstate="print"/>
          <a:srcRect/>
          <a:stretch>
            <a:fillRect/>
          </a:stretch>
        </p:blipFill>
        <p:spPr bwMode="auto">
          <a:xfrm>
            <a:off x="4788024" y="3717032"/>
            <a:ext cx="3337074"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a:off x="395536" y="1196752"/>
            <a:ext cx="3168353" cy="4548296"/>
          </a:xfrm>
          <a:prstGeom prst="rect">
            <a:avLst/>
          </a:prstGeom>
        </p:spPr>
        <p:txBody>
          <a:bodyPr wrap="square">
            <a:spAutoFit/>
          </a:bodyPr>
          <a:lstStyle/>
          <a:p>
            <a:pPr lvl="0">
              <a:lnSpc>
                <a:spcPct val="125000"/>
              </a:lnSpc>
              <a:spcBef>
                <a:spcPts val="600"/>
              </a:spcBef>
              <a:spcAft>
                <a:spcPts val="1000"/>
              </a:spcAft>
              <a:buClr>
                <a:srgbClr val="F3A447"/>
              </a:buClr>
              <a:buSzPct val="85000"/>
            </a:pPr>
            <a:r>
              <a:rPr lang="ru-RU" dirty="0" smtClean="0">
                <a:solidFill>
                  <a:schemeClr val="bg1">
                    <a:lumMod val="95000"/>
                    <a:lumOff val="5000"/>
                  </a:schemeClr>
                </a:solidFill>
                <a:latin typeface="Times New Roman" pitchFamily="18" charset="0"/>
                <a:cs typeface="Times New Roman" pitchFamily="18" charset="0"/>
              </a:rPr>
              <a:t>Судьба нелегкая ох мне </a:t>
            </a:r>
            <a:r>
              <a:rPr lang="ru-RU" i="1" dirty="0" smtClean="0">
                <a:solidFill>
                  <a:schemeClr val="bg1">
                    <a:lumMod val="95000"/>
                    <a:lumOff val="5000"/>
                  </a:schemeClr>
                </a:solidFill>
                <a:latin typeface="Times New Roman" pitchFamily="18" charset="0"/>
                <a:cs typeface="Times New Roman" pitchFamily="18" charset="0"/>
              </a:rPr>
              <a:t>досталась.</a:t>
            </a:r>
          </a:p>
          <a:p>
            <a:pPr lvl="0">
              <a:lnSpc>
                <a:spcPct val="125000"/>
              </a:lnSpc>
              <a:spcBef>
                <a:spcPts val="600"/>
              </a:spcBef>
              <a:spcAft>
                <a:spcPts val="1000"/>
              </a:spcAft>
              <a:buClr>
                <a:srgbClr val="F3A447"/>
              </a:buClr>
              <a:buSzPct val="85000"/>
            </a:pPr>
            <a:r>
              <a:rPr lang="ru-RU" dirty="0" smtClean="0">
                <a:solidFill>
                  <a:schemeClr val="bg1">
                    <a:lumMod val="95000"/>
                    <a:lumOff val="5000"/>
                  </a:schemeClr>
                </a:solidFill>
                <a:latin typeface="Times New Roman" pitchFamily="18" charset="0"/>
                <a:cs typeface="Times New Roman" pitchFamily="18" charset="0"/>
              </a:rPr>
              <a:t>Совсем я маленькой в войну осталась,</a:t>
            </a:r>
          </a:p>
          <a:p>
            <a:pPr lvl="0">
              <a:lnSpc>
                <a:spcPct val="125000"/>
              </a:lnSpc>
              <a:spcBef>
                <a:spcPts val="600"/>
              </a:spcBef>
              <a:spcAft>
                <a:spcPts val="1000"/>
              </a:spcAft>
              <a:buClr>
                <a:srgbClr val="F3A447"/>
              </a:buClr>
              <a:buSzPct val="85000"/>
            </a:pPr>
            <a:r>
              <a:rPr lang="ru-RU" dirty="0" smtClean="0">
                <a:solidFill>
                  <a:schemeClr val="bg1">
                    <a:lumMod val="95000"/>
                    <a:lumOff val="5000"/>
                  </a:schemeClr>
                </a:solidFill>
                <a:latin typeface="Times New Roman" pitchFamily="18" charset="0"/>
                <a:cs typeface="Times New Roman" pitchFamily="18" charset="0"/>
              </a:rPr>
              <a:t>Росла тихонько и незаметно я.</a:t>
            </a:r>
          </a:p>
          <a:p>
            <a:pPr lvl="0">
              <a:lnSpc>
                <a:spcPct val="125000"/>
              </a:lnSpc>
              <a:spcBef>
                <a:spcPts val="600"/>
              </a:spcBef>
              <a:spcAft>
                <a:spcPts val="1000"/>
              </a:spcAft>
              <a:buClr>
                <a:srgbClr val="F3A447"/>
              </a:buClr>
              <a:buSzPct val="85000"/>
            </a:pPr>
            <a:r>
              <a:rPr lang="ru-RU" dirty="0" smtClean="0">
                <a:solidFill>
                  <a:schemeClr val="bg1">
                    <a:lumMod val="95000"/>
                    <a:lumOff val="5000"/>
                  </a:schemeClr>
                </a:solidFill>
                <a:latin typeface="Times New Roman" pitchFamily="18" charset="0"/>
                <a:cs typeface="Times New Roman" pitchFamily="18" charset="0"/>
              </a:rPr>
              <a:t>Всегда голодная и не согретая.</a:t>
            </a:r>
          </a:p>
          <a:p>
            <a:pPr lvl="0">
              <a:lnSpc>
                <a:spcPct val="125000"/>
              </a:lnSpc>
              <a:spcBef>
                <a:spcPts val="600"/>
              </a:spcBef>
              <a:spcAft>
                <a:spcPts val="1000"/>
              </a:spcAft>
              <a:buClr>
                <a:srgbClr val="F3A447"/>
              </a:buClr>
              <a:buSzPct val="85000"/>
            </a:pPr>
            <a:r>
              <a:rPr lang="ru-RU" dirty="0" smtClean="0">
                <a:solidFill>
                  <a:schemeClr val="bg1">
                    <a:lumMod val="95000"/>
                    <a:lumOff val="5000"/>
                  </a:schemeClr>
                </a:solidFill>
                <a:latin typeface="Times New Roman" pitchFamily="18" charset="0"/>
                <a:cs typeface="Times New Roman" pitchFamily="18" charset="0"/>
              </a:rPr>
              <a:t>Войну проклятую я ненавидела,</a:t>
            </a:r>
          </a:p>
          <a:p>
            <a:pPr lvl="0">
              <a:lnSpc>
                <a:spcPct val="125000"/>
              </a:lnSpc>
              <a:spcBef>
                <a:spcPts val="600"/>
              </a:spcBef>
              <a:spcAft>
                <a:spcPts val="1000"/>
              </a:spcAft>
              <a:buClr>
                <a:srgbClr val="F3A447"/>
              </a:buClr>
              <a:buSzPct val="85000"/>
            </a:pPr>
            <a:r>
              <a:rPr lang="ru-RU" dirty="0" smtClean="0">
                <a:solidFill>
                  <a:schemeClr val="bg1">
                    <a:lumMod val="95000"/>
                    <a:lumOff val="5000"/>
                  </a:schemeClr>
                </a:solidFill>
                <a:latin typeface="Times New Roman" pitchFamily="18" charset="0"/>
                <a:cs typeface="Times New Roman" pitchFamily="18" charset="0"/>
              </a:rPr>
              <a:t>Отца родного я уж не увидела.</a:t>
            </a:r>
            <a:endParaRPr lang="ru-RU" dirty="0">
              <a:solidFill>
                <a:schemeClr val="bg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рабочий стол 028"/>
          <p:cNvPicPr>
            <a:picLocks noGrp="1" noChangeAspect="1" noChangeArrowheads="1"/>
          </p:cNvPicPr>
          <p:nvPr>
            <p:ph idx="1"/>
          </p:nvPr>
        </p:nvPicPr>
        <p:blipFill>
          <a:blip r:embed="rId2" cstate="print"/>
          <a:stretch>
            <a:fillRect/>
          </a:stretch>
        </p:blipFill>
        <p:spPr bwMode="auto">
          <a:xfrm>
            <a:off x="395536" y="1412776"/>
            <a:ext cx="8424936" cy="5184576"/>
          </a:xfrm>
          <a:prstGeom prst="rect">
            <a:avLst/>
          </a:prstGeom>
          <a:noFill/>
          <a:ln w="9525">
            <a:noFill/>
            <a:miter lim="800000"/>
            <a:headEnd/>
            <a:tailEnd/>
          </a:ln>
        </p:spPr>
      </p:pic>
      <p:sp>
        <p:nvSpPr>
          <p:cNvPr id="2" name="Заголовок 1"/>
          <p:cNvSpPr>
            <a:spLocks noGrp="1"/>
          </p:cNvSpPr>
          <p:nvPr>
            <p:ph type="title"/>
          </p:nvPr>
        </p:nvSpPr>
        <p:spPr/>
        <p:txBody>
          <a:bodyPr>
            <a:noAutofit/>
          </a:bodyPr>
          <a:lstStyle/>
          <a:p>
            <a:r>
              <a:rPr lang="ru-RU" sz="2400" dirty="0" smtClean="0"/>
              <a:t>Помощь детей на колхозных полях приобрела с  начала войны небывалый размах. Армия нуждалась в хлебе, в овощах, и юные патриоты всеми силами помогали фронту,  стране.</a:t>
            </a: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рабочий стол 010"/>
          <p:cNvPicPr>
            <a:picLocks noGrp="1" noChangeAspect="1" noChangeArrowheads="1"/>
          </p:cNvPicPr>
          <p:nvPr>
            <p:ph idx="1"/>
          </p:nvPr>
        </p:nvPicPr>
        <p:blipFill>
          <a:blip r:embed="rId2" cstate="print"/>
          <a:srcRect/>
          <a:stretch>
            <a:fillRect/>
          </a:stretch>
        </p:blipFill>
        <p:spPr>
          <a:xfrm>
            <a:off x="323528" y="1844824"/>
            <a:ext cx="4032448" cy="4741088"/>
          </a:xfrm>
          <a:noFill/>
        </p:spPr>
      </p:pic>
      <p:sp>
        <p:nvSpPr>
          <p:cNvPr id="2" name="Заголовок 1"/>
          <p:cNvSpPr>
            <a:spLocks noGrp="1"/>
          </p:cNvSpPr>
          <p:nvPr>
            <p:ph type="title"/>
          </p:nvPr>
        </p:nvSpPr>
        <p:spPr/>
        <p:txBody>
          <a:bodyPr>
            <a:normAutofit fontScale="90000"/>
          </a:bodyPr>
          <a:lstStyle/>
          <a:p>
            <a:r>
              <a:rPr lang="ru-RU" dirty="0" smtClean="0"/>
              <a:t>В страду рабочий день длился до 20 часов, детям исключение не делали.</a:t>
            </a:r>
            <a:endParaRPr lang="ru-RU" dirty="0"/>
          </a:p>
        </p:txBody>
      </p:sp>
      <p:pic>
        <p:nvPicPr>
          <p:cNvPr id="5" name="Picture 10" descr="рабочий стол 016"/>
          <p:cNvPicPr>
            <a:picLocks noChangeAspect="1" noChangeArrowheads="1"/>
          </p:cNvPicPr>
          <p:nvPr/>
        </p:nvPicPr>
        <p:blipFill>
          <a:blip r:embed="rId3" cstate="print"/>
          <a:srcRect/>
          <a:stretch>
            <a:fillRect/>
          </a:stretch>
        </p:blipFill>
        <p:spPr>
          <a:xfrm>
            <a:off x="4644008" y="1844824"/>
            <a:ext cx="4038600" cy="474108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85</TotalTime>
  <Words>729</Words>
  <Application>Microsoft Office PowerPoint</Application>
  <PresentationFormat>Экран (4:3)</PresentationFormat>
  <Paragraphs>28</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Бумажная</vt:lpstr>
      <vt:lpstr>Слайд</vt:lpstr>
      <vt:lpstr>МОУ Худайбердинская СШ</vt:lpstr>
      <vt:lpstr>Детство, опаленное войной.</vt:lpstr>
      <vt:lpstr>Вставай страна огромная, вставай на смертный бой.</vt:lpstr>
      <vt:lpstr>Здесь прошли  фашисты.</vt:lpstr>
      <vt:lpstr>Мы трудились честно, беззаветно                 В холоде грохочущих цехов –          Все для фронта и  все для  Победы!           Мозолистые руки разбивали в кровь!</vt:lpstr>
      <vt:lpstr>Вглядитесь в лица   этих мастеровых ребят. Ни в одной еще войне фронт так не зависел от тыла, как в э той. Руками вот таких мальчиков  выигрывались крупные сражения .</vt:lpstr>
      <vt:lpstr>Слайд 7</vt:lpstr>
      <vt:lpstr>Помощь детей на колхозных полях приобрела с  начала войны небывалый размах. Армия нуждалась в хлебе, в овощах, и юные патриоты всеми силами помогали фронту,  стране.</vt:lpstr>
      <vt:lpstr>В страду рабочий день длился до 20 часов, детям исключение не делали.</vt:lpstr>
      <vt:lpstr>Собирать колоски выходили  в поля даже самые маленькие дети.</vt:lpstr>
      <vt:lpstr>   </vt:lpstr>
      <vt:lpstr>  Павлов Анатолий Иванович  </vt:lpstr>
      <vt:lpstr> Пичугова (Павлова)Анна Ивановна </vt:lpstr>
      <vt:lpstr>Яковлева Екатерина Тимофеевна</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Детство, опаленное войной.</dc:title>
  <dc:creator>teacher-UVR</dc:creator>
  <cp:lastModifiedBy>Student</cp:lastModifiedBy>
  <cp:revision>13</cp:revision>
  <dcterms:created xsi:type="dcterms:W3CDTF">2019-11-14T03:55:46Z</dcterms:created>
  <dcterms:modified xsi:type="dcterms:W3CDTF">2019-11-20T05:59:43Z</dcterms:modified>
</cp:coreProperties>
</file>