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3" r:id="rId2"/>
    <p:sldId id="294" r:id="rId3"/>
    <p:sldId id="295" r:id="rId4"/>
    <p:sldId id="257" r:id="rId5"/>
    <p:sldId id="296" r:id="rId6"/>
    <p:sldId id="297" r:id="rId7"/>
    <p:sldId id="298" r:id="rId8"/>
    <p:sldId id="299" r:id="rId9"/>
    <p:sldId id="258" r:id="rId10"/>
    <p:sldId id="314" r:id="rId11"/>
    <p:sldId id="300" r:id="rId12"/>
    <p:sldId id="259" r:id="rId13"/>
    <p:sldId id="301" r:id="rId14"/>
    <p:sldId id="260" r:id="rId15"/>
    <p:sldId id="302" r:id="rId16"/>
    <p:sldId id="303" r:id="rId17"/>
    <p:sldId id="304" r:id="rId18"/>
    <p:sldId id="305" r:id="rId19"/>
    <p:sldId id="265" r:id="rId20"/>
    <p:sldId id="261" r:id="rId21"/>
    <p:sldId id="263" r:id="rId22"/>
    <p:sldId id="306" r:id="rId23"/>
    <p:sldId id="307" r:id="rId24"/>
    <p:sldId id="308" r:id="rId25"/>
    <p:sldId id="309" r:id="rId26"/>
    <p:sldId id="310" r:id="rId27"/>
    <p:sldId id="311" r:id="rId28"/>
    <p:sldId id="267" r:id="rId29"/>
    <p:sldId id="312" r:id="rId30"/>
    <p:sldId id="262"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996633"/>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8" autoAdjust="0"/>
    <p:restoredTop sz="94660"/>
  </p:normalViewPr>
  <p:slideViewPr>
    <p:cSldViewPr>
      <p:cViewPr>
        <p:scale>
          <a:sx n="67" d="100"/>
          <a:sy n="67" d="100"/>
        </p:scale>
        <p:origin x="-1488"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9EA77-089D-443F-9C04-660EFDBF697E}" type="datetimeFigureOut">
              <a:rPr lang="ru-RU" smtClean="0"/>
              <a:pPr/>
              <a:t>02.11.2023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720DC-953E-44FC-9812-F380E1D24A4E}" type="slidenum">
              <a:rPr lang="ru-RU" smtClean="0"/>
              <a:pPr/>
              <a:t>‹#›</a:t>
            </a:fld>
            <a:endParaRPr lang="ru-RU"/>
          </a:p>
        </p:txBody>
      </p:sp>
    </p:spTree>
    <p:extLst>
      <p:ext uri="{BB962C8B-B14F-4D97-AF65-F5344CB8AC3E}">
        <p14:creationId xmlns:p14="http://schemas.microsoft.com/office/powerpoint/2010/main" xmlns="" val="10600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3D2469-FDE4-42EB-A46C-328E829B9B16}"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B31020-04E3-4E81-8407-C359F7EE365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D2469-FDE4-42EB-A46C-328E829B9B16}" type="datetimeFigureOut">
              <a:rPr lang="ru-RU" smtClean="0"/>
              <a:pPr/>
              <a:t>02.11.2023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31020-04E3-4E81-8407-C359F7EE365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mgpr.omskportal.ru/ru/government/pobeda70/bookremember/heroes/97/PageContent/0/body_files/file/98.png" TargetMode="External"/><Relationship Id="rId13" Type="http://schemas.openxmlformats.org/officeDocument/2006/relationships/hyperlink" Target="http://pravme.ru/uploads/images/00/02/01/2015/03/31/332622.jpg" TargetMode="External"/><Relationship Id="rId3" Type="http://schemas.openxmlformats.org/officeDocument/2006/relationships/hyperlink" Target="http://www.funlib.ru/cimg/2014/101914/2931085" TargetMode="External"/><Relationship Id="rId7" Type="http://schemas.openxmlformats.org/officeDocument/2006/relationships/hyperlink" Target="http://rpp.nashaucheba.ru/pars_docs/refs/105/104431/img1.jpg" TargetMode="External"/><Relationship Id="rId12" Type="http://schemas.openxmlformats.org/officeDocument/2006/relationships/hyperlink" Target="http://mtdata.ru/u7/photo7F09/20880681632-0/original.jpg" TargetMode="External"/><Relationship Id="rId17" Type="http://schemas.openxmlformats.org/officeDocument/2006/relationships/hyperlink" Target="http://www.kaliningradlib.ru/system/files/imagecache/picture_800/8.jpg" TargetMode="External"/><Relationship Id="rId2" Type="http://schemas.openxmlformats.org/officeDocument/2006/relationships/image" Target="../media/image1.jpeg"/><Relationship Id="rId16" Type="http://schemas.openxmlformats.org/officeDocument/2006/relationships/hyperlink" Target="http://pridsosh.ucoz.ru/images/novoe/163100.jpg" TargetMode="External"/><Relationship Id="rId1" Type="http://schemas.openxmlformats.org/officeDocument/2006/relationships/slideLayout" Target="../slideLayouts/slideLayout2.xml"/><Relationship Id="rId6" Type="http://schemas.openxmlformats.org/officeDocument/2006/relationships/hyperlink" Target="http://diafilmy.su/uploads/posts/2014-10/1413539131_rasoneg_018.jpg" TargetMode="External"/><Relationship Id="rId11" Type="http://schemas.openxmlformats.org/officeDocument/2006/relationships/hyperlink" Target="http://lily-girls.ru/wp-content/2014/09/8.jpg" TargetMode="External"/><Relationship Id="rId5" Type="http://schemas.openxmlformats.org/officeDocument/2006/relationships/hyperlink" Target="http://static.ozone.ru/multimedia/books_covers/1011666067.jpg" TargetMode="External"/><Relationship Id="rId15" Type="http://schemas.openxmlformats.org/officeDocument/2006/relationships/hyperlink" Target="http://daycretinto.science/pic-cogmtl.net/Img/t021.gif" TargetMode="External"/><Relationship Id="rId10" Type="http://schemas.openxmlformats.org/officeDocument/2006/relationships/hyperlink" Target="http://mypresentation.ru/documents/94716908b9417e56e3cc0e2ddc868ecf/img20.jpg" TargetMode="External"/><Relationship Id="rId4" Type="http://schemas.openxmlformats.org/officeDocument/2006/relationships/hyperlink" Target="http://www.stihi.ru/pics/2012/09/13/8342.jpg" TargetMode="External"/><Relationship Id="rId9" Type="http://schemas.openxmlformats.org/officeDocument/2006/relationships/hyperlink" Target="http://cariful.ru/wp-content/uploads/2012/01/&#1089;&#1072;&#1084;&#1086;&#1086;&#1094;&#1077;&#1085;&#1082;&#1072;.jpg" TargetMode="External"/><Relationship Id="rId14" Type="http://schemas.openxmlformats.org/officeDocument/2006/relationships/hyperlink" Target="http://sandsoody.ru/uploads/images/vladimir_majakovskij_chto_takoe_horosho_i_chto_takoe_ploho.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8032"/>
            <a:ext cx="9144000" cy="6858000"/>
          </a:xfrm>
          <a:prstGeom prst="rect">
            <a:avLst/>
          </a:prstGeom>
          <a:noFill/>
        </p:spPr>
      </p:pic>
      <p:sp>
        <p:nvSpPr>
          <p:cNvPr id="5" name="Заголовок 1"/>
          <p:cNvSpPr>
            <a:spLocks noGrp="1"/>
          </p:cNvSpPr>
          <p:nvPr/>
        </p:nvSpPr>
        <p:spPr>
          <a:xfrm>
            <a:off x="848142" y="260648"/>
            <a:ext cx="7406640" cy="1472184"/>
          </a:xfrm>
          <a:prstGeom prst="rect">
            <a:avLst/>
          </a:prstGeom>
        </p:spPr>
        <p:txBody>
          <a:bodyPr anchor="b">
            <a:normAutofit fontScale="2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sz="18000" b="1" dirty="0" smtClean="0">
                <a:solidFill>
                  <a:srgbClr val="0033CC"/>
                </a:solidFill>
              </a:rPr>
              <a:t>Основы светской этики.</a:t>
            </a:r>
            <a:br>
              <a:rPr lang="ru-RU" sz="18000" b="1" dirty="0" smtClean="0">
                <a:solidFill>
                  <a:srgbClr val="0033CC"/>
                </a:solidFill>
              </a:rPr>
            </a:br>
            <a:r>
              <a:rPr lang="ru-RU" sz="18000" b="1" dirty="0" smtClean="0">
                <a:solidFill>
                  <a:srgbClr val="0033CC"/>
                </a:solidFill>
              </a:rPr>
              <a:t>Тема    урока:</a:t>
            </a:r>
            <a:endParaRPr lang="ru-RU" sz="18000" b="1" dirty="0">
              <a:solidFill>
                <a:srgbClr val="0033CC"/>
              </a:solidFill>
            </a:endParaRPr>
          </a:p>
        </p:txBody>
      </p:sp>
      <p:sp>
        <p:nvSpPr>
          <p:cNvPr id="7" name="Прямоугольник 6"/>
          <p:cNvSpPr/>
          <p:nvPr/>
        </p:nvSpPr>
        <p:spPr>
          <a:xfrm>
            <a:off x="848141" y="1916832"/>
            <a:ext cx="7617213"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5400" b="1" cap="none" spc="0" dirty="0" smtClean="0">
                <a:ln/>
                <a:solidFill>
                  <a:schemeClr val="accent3"/>
                </a:solidFill>
                <a:effectLst/>
              </a:rPr>
              <a:t> </a:t>
            </a:r>
            <a:r>
              <a:rPr lang="ru-RU" sz="7200" b="1" cap="none" spc="0" dirty="0" smtClean="0">
                <a:ln/>
                <a:solidFill>
                  <a:srgbClr val="C00000"/>
                </a:solidFill>
                <a:effectLst/>
              </a:rPr>
              <a:t>«Честь и </a:t>
            </a:r>
          </a:p>
          <a:p>
            <a:pPr algn="ctr"/>
            <a:r>
              <a:rPr lang="ru-RU" sz="7200" b="1" cap="none" spc="0" dirty="0" smtClean="0">
                <a:ln/>
                <a:solidFill>
                  <a:srgbClr val="C00000"/>
                </a:solidFill>
                <a:effectLst/>
              </a:rPr>
              <a:t>достоинство»</a:t>
            </a:r>
            <a:endParaRPr lang="ru-RU" sz="7200" b="1" cap="none" spc="0" dirty="0">
              <a:ln/>
              <a:solidFill>
                <a:srgbClr val="C00000"/>
              </a:solidFill>
              <a:effectLst/>
            </a:endParaRPr>
          </a:p>
        </p:txBody>
      </p:sp>
      <p:sp>
        <p:nvSpPr>
          <p:cNvPr id="8" name="Прямоугольник 4"/>
          <p:cNvSpPr>
            <a:spLocks noChangeArrowheads="1"/>
          </p:cNvSpPr>
          <p:nvPr/>
        </p:nvSpPr>
        <p:spPr bwMode="auto">
          <a:xfrm>
            <a:off x="5000628" y="5143512"/>
            <a:ext cx="45720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b="1" dirty="0"/>
              <a:t>Работу </a:t>
            </a:r>
            <a:r>
              <a:rPr lang="ru-RU" b="1" dirty="0" smtClean="0"/>
              <a:t>выполнила</a:t>
            </a:r>
          </a:p>
          <a:p>
            <a:r>
              <a:rPr lang="ru-RU" b="1" dirty="0" smtClean="0"/>
              <a:t> </a:t>
            </a:r>
            <a:r>
              <a:rPr lang="ru-RU" b="1" dirty="0"/>
              <a:t>учитель начальных классов </a:t>
            </a:r>
          </a:p>
          <a:p>
            <a:r>
              <a:rPr lang="ru-RU" b="1" dirty="0" smtClean="0"/>
              <a:t> МАОУ  «</a:t>
            </a:r>
            <a:r>
              <a:rPr lang="ru-RU" b="1" dirty="0" err="1" smtClean="0"/>
              <a:t>Тохтуевская</a:t>
            </a:r>
            <a:r>
              <a:rPr lang="ru-RU" b="1" dirty="0" smtClean="0"/>
              <a:t> СОШ» СП «</a:t>
            </a:r>
            <a:r>
              <a:rPr lang="ru-RU" b="1" dirty="0" err="1" smtClean="0"/>
              <a:t>Тюлькинская</a:t>
            </a:r>
            <a:r>
              <a:rPr lang="ru-RU" b="1" dirty="0" smtClean="0"/>
              <a:t> </a:t>
            </a:r>
            <a:r>
              <a:rPr lang="ru-RU" b="1" dirty="0" smtClean="0"/>
              <a:t>школа</a:t>
            </a:r>
            <a:r>
              <a:rPr lang="ru-RU" b="1" dirty="0" smtClean="0"/>
              <a:t>»</a:t>
            </a:r>
            <a:endParaRPr lang="ru-RU" b="1" dirty="0"/>
          </a:p>
          <a:p>
            <a:r>
              <a:rPr lang="ru-RU" b="1" dirty="0" err="1"/>
              <a:t>Семенец</a:t>
            </a:r>
            <a:r>
              <a:rPr lang="ru-RU" b="1" dirty="0"/>
              <a:t> Лариса Викторовна</a:t>
            </a:r>
          </a:p>
        </p:txBody>
      </p:sp>
      <p:pic>
        <p:nvPicPr>
          <p:cNvPr id="1026" name="Picture 2" descr="http://mari.eparhia.ru/www/2010/qqqqqqgsfka28645829345_8474259259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078" y="4411909"/>
            <a:ext cx="3114096" cy="2335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49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pic>
        <p:nvPicPr>
          <p:cNvPr id="1028" name="Picture 4" descr="http://img1.joyreactor.cc/pics/comment/%D1%84%D0%BE%D1%82%D0%BE-%D0%B4%D0%BE%D0%B1%D1%80%D0%BE%D1%82%D0%B0-%D0%9E%D0%BB%D0%B5%D0%BD%D1%8C-%D0%B0%D0%B7%D0%B8%D1%82%D1%8B-447661.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052736"/>
            <a:ext cx="3404295" cy="25899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cache031.tvzavr.ru/common/tvzstatic/cache/644x363/717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1293" y="3933056"/>
            <a:ext cx="3540695"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3690665" y="116632"/>
            <a:ext cx="5337423" cy="1323439"/>
          </a:xfrm>
          <a:prstGeom prst="rect">
            <a:avLst/>
          </a:prstGeom>
        </p:spPr>
        <p:txBody>
          <a:bodyPr wrap="none">
            <a:spAutoFit/>
          </a:bodyPr>
          <a:lstStyle/>
          <a:p>
            <a:r>
              <a:rPr lang="ru-RU" sz="4400" b="1" dirty="0">
                <a:solidFill>
                  <a:srgbClr val="FF0000"/>
                </a:solidFill>
              </a:rPr>
              <a:t>«Золотая антилопа</a:t>
            </a:r>
            <a:r>
              <a:rPr lang="ru-RU" sz="4400" b="1" dirty="0" smtClean="0">
                <a:solidFill>
                  <a:srgbClr val="FF0000"/>
                </a:solidFill>
              </a:rPr>
              <a:t>»-</a:t>
            </a:r>
          </a:p>
          <a:p>
            <a:r>
              <a:rPr lang="ru-RU" sz="3600" b="1" dirty="0" smtClean="0"/>
              <a:t>советский мультфильм</a:t>
            </a:r>
            <a:endParaRPr lang="ru-RU" sz="3600" b="1" dirty="0"/>
          </a:p>
        </p:txBody>
      </p:sp>
      <p:sp>
        <p:nvSpPr>
          <p:cNvPr id="6" name="Прямоугольник 5"/>
          <p:cNvSpPr/>
          <p:nvPr/>
        </p:nvSpPr>
        <p:spPr>
          <a:xfrm>
            <a:off x="4073376" y="1440071"/>
            <a:ext cx="4572000" cy="5324535"/>
          </a:xfrm>
          <a:prstGeom prst="rect">
            <a:avLst/>
          </a:prstGeom>
        </p:spPr>
        <p:txBody>
          <a:bodyPr>
            <a:spAutoFit/>
          </a:bodyPr>
          <a:lstStyle/>
          <a:p>
            <a:r>
              <a:rPr lang="ru-RU" sz="2000" b="1" i="1" dirty="0"/>
              <a:t>Однажды услыхав историю о необыкновенной антилопе, под ударами копыт которой по </a:t>
            </a:r>
            <a:r>
              <a:rPr lang="ru-RU" sz="2000" b="1" i="1" dirty="0" smtClean="0"/>
              <a:t>земле </a:t>
            </a:r>
            <a:r>
              <a:rPr lang="ru-RU" sz="2000" b="1" i="1" dirty="0"/>
              <a:t>рассыпались золотые монеты </a:t>
            </a:r>
            <a:r>
              <a:rPr lang="ru-RU" sz="2000" b="1" i="1" dirty="0" smtClean="0"/>
              <a:t>Раджа </a:t>
            </a:r>
            <a:r>
              <a:rPr lang="ru-RU" sz="2000" b="1" i="1" dirty="0"/>
              <a:t>приказал своим слугам изловить и доставить к нему во дворец это чудесное </a:t>
            </a:r>
            <a:r>
              <a:rPr lang="ru-RU" sz="2000" b="1" i="1" dirty="0" smtClean="0"/>
              <a:t>животное.</a:t>
            </a:r>
            <a:r>
              <a:rPr lang="ru-RU" sz="2000" b="1" i="1" dirty="0"/>
              <a:t> Ни одному из его слуг и янычаров не удалось изловить и привести к Радже антилопу и тогда он решил хитростью выманить Золотую антилопу к себе во дворец, - он схватил бедного мальчика который был другом антилопы и пригрозил отрубить тому голову если Золотая антилопа не выполнит его условия и не станет осыпать его монетами золота.</a:t>
            </a:r>
            <a:endParaRPr lang="ru-RU" sz="2000" dirty="0"/>
          </a:p>
        </p:txBody>
      </p:sp>
    </p:spTree>
    <p:extLst>
      <p:ext uri="{BB962C8B-B14F-4D97-AF65-F5344CB8AC3E}">
        <p14:creationId xmlns:p14="http://schemas.microsoft.com/office/powerpoint/2010/main" xmlns="" val="50397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13712"/>
            <a:ext cx="9144000" cy="6858000"/>
          </a:xfrm>
          <a:prstGeom prst="rect">
            <a:avLst/>
          </a:prstGeom>
          <a:noFill/>
        </p:spPr>
      </p:pic>
      <p:sp>
        <p:nvSpPr>
          <p:cNvPr id="5" name="Заголовок 1"/>
          <p:cNvSpPr txBox="1">
            <a:spLocks/>
          </p:cNvSpPr>
          <p:nvPr/>
        </p:nvSpPr>
        <p:spPr>
          <a:xfrm>
            <a:off x="436662"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smtClean="0">
                <a:solidFill>
                  <a:srgbClr val="FF0000"/>
                </a:solidFill>
              </a:rPr>
              <a:t>Дмитрий Михайлович Карбышев – </a:t>
            </a:r>
            <a:br>
              <a:rPr lang="ru-RU" sz="3200" b="1" smtClean="0">
                <a:solidFill>
                  <a:srgbClr val="FF0000"/>
                </a:solidFill>
              </a:rPr>
            </a:br>
            <a:r>
              <a:rPr lang="ru-RU" sz="3200" b="1" smtClean="0">
                <a:solidFill>
                  <a:srgbClr val="FF0000"/>
                </a:solidFill>
              </a:rPr>
              <a:t>Герой Советского Союза</a:t>
            </a:r>
            <a:endParaRPr lang="ru-RU" sz="3200" b="1" dirty="0">
              <a:solidFill>
                <a:srgbClr val="FF0000"/>
              </a:solidFill>
            </a:endParaRPr>
          </a:p>
        </p:txBody>
      </p:sp>
      <p:sp>
        <p:nvSpPr>
          <p:cNvPr id="7" name="Прямоугольник 6"/>
          <p:cNvSpPr/>
          <p:nvPr/>
        </p:nvSpPr>
        <p:spPr>
          <a:xfrm rot="5400000">
            <a:off x="3986557" y="1903382"/>
            <a:ext cx="5491365" cy="4320479"/>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Содержимое 3"/>
          <p:cNvSpPr txBox="1">
            <a:spLocks/>
          </p:cNvSpPr>
          <p:nvPr/>
        </p:nvSpPr>
        <p:spPr>
          <a:xfrm>
            <a:off x="4518888" y="1524000"/>
            <a:ext cx="4147374" cy="46634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u-RU" sz="1600" smtClean="0"/>
              <a:t>      Генерал-лейтенант инженерных войск, доктор  военных наук, профессор, по происхождению - родовой сибирский казак. </a:t>
            </a:r>
          </a:p>
          <a:p>
            <a:pPr algn="just"/>
            <a:r>
              <a:rPr lang="ru-RU" sz="1600" smtClean="0"/>
              <a:t>       За пару недель до начала Великой Отечественной войны был командирован в Гродно для оказания помощи оборонительному строительству на западной границе.</a:t>
            </a:r>
          </a:p>
          <a:p>
            <a:pPr algn="just"/>
            <a:r>
              <a:rPr lang="ru-RU" sz="1600" smtClean="0"/>
              <a:t>       При попытке вырваться из окружения в районе севернее Могилева был контужен и захвачен гитлеровцами в плен. Допросы, пытки не смогли сломать дух этого человека. И фашисты придумали казнь. Живого генерала в сильный мороз на улице обливали водой до тех пор, пока он не превратился в ледяную глыбу.</a:t>
            </a:r>
          </a:p>
          <a:p>
            <a:r>
              <a:rPr lang="ru-RU" sz="1600" smtClean="0"/>
              <a:t> </a:t>
            </a:r>
          </a:p>
          <a:p>
            <a:endParaRPr lang="ru-RU" sz="1600" dirty="0"/>
          </a:p>
        </p:txBody>
      </p:sp>
      <p:pic>
        <p:nvPicPr>
          <p:cNvPr id="6146" name="Picture 2" descr="http://mgpr.omskportal.ru/ru/government/pobeda70/bookremember/heroes/97/PageContent/0/body_files/file/98.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1810524"/>
            <a:ext cx="3243055" cy="4138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8436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5" name="Прямоугольник 4"/>
          <p:cNvSpPr/>
          <p:nvPr/>
        </p:nvSpPr>
        <p:spPr>
          <a:xfrm>
            <a:off x="357158" y="357166"/>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12" descr="Картинка 47 из 636"/>
          <p:cNvPicPr>
            <a:picLocks noChangeAspect="1" noChangeArrowheads="1"/>
          </p:cNvPicPr>
          <p:nvPr/>
        </p:nvPicPr>
        <p:blipFill>
          <a:blip r:embed="rId3" cstate="print"/>
          <a:srcRect/>
          <a:stretch>
            <a:fillRect/>
          </a:stretch>
        </p:blipFill>
        <p:spPr bwMode="auto">
          <a:xfrm>
            <a:off x="2285984" y="1357298"/>
            <a:ext cx="2143140" cy="2983350"/>
          </a:xfrm>
          <a:prstGeom prst="rect">
            <a:avLst/>
          </a:prstGeom>
          <a:noFill/>
        </p:spPr>
      </p:pic>
      <p:sp>
        <p:nvSpPr>
          <p:cNvPr id="7" name="TextBox 6"/>
          <p:cNvSpPr txBox="1"/>
          <p:nvPr/>
        </p:nvSpPr>
        <p:spPr>
          <a:xfrm>
            <a:off x="357158" y="1857364"/>
            <a:ext cx="1857388" cy="1846659"/>
          </a:xfrm>
          <a:prstGeom prst="rect">
            <a:avLst/>
          </a:prstGeom>
          <a:noFill/>
        </p:spPr>
        <p:txBody>
          <a:bodyPr wrap="square" rtlCol="0">
            <a:spAutoFit/>
          </a:bodyPr>
          <a:lstStyle/>
          <a:p>
            <a:pPr algn="ctr"/>
            <a:r>
              <a:rPr lang="ru-RU" sz="1600" b="1" dirty="0" smtClean="0"/>
              <a:t>«Золотая антилопа»</a:t>
            </a:r>
            <a:r>
              <a:rPr lang="ru-RU" sz="1600" dirty="0" smtClean="0"/>
              <a:t> — </a:t>
            </a:r>
            <a:r>
              <a:rPr lang="ru-RU" sz="1600" b="1" dirty="0" smtClean="0"/>
              <a:t>классический </a:t>
            </a:r>
          </a:p>
          <a:p>
            <a:pPr algn="ctr"/>
            <a:r>
              <a:rPr lang="ru-RU" sz="1600" b="1" dirty="0" smtClean="0"/>
              <a:t>советский </a:t>
            </a:r>
          </a:p>
          <a:p>
            <a:pPr algn="ctr"/>
            <a:r>
              <a:rPr lang="ru-RU" sz="1600" b="1" dirty="0" smtClean="0"/>
              <a:t>мультфильм</a:t>
            </a:r>
          </a:p>
          <a:p>
            <a:pPr algn="ctr"/>
            <a:r>
              <a:rPr lang="ru-RU" sz="1600" b="1" dirty="0" smtClean="0"/>
              <a:t> по мотивам </a:t>
            </a:r>
          </a:p>
          <a:p>
            <a:pPr algn="ctr"/>
            <a:r>
              <a:rPr lang="ru-RU" sz="1600" b="1" dirty="0" smtClean="0"/>
              <a:t>индийских сказок</a:t>
            </a:r>
            <a:endParaRPr lang="ru-RU" b="1" dirty="0"/>
          </a:p>
        </p:txBody>
      </p:sp>
      <p:pic>
        <p:nvPicPr>
          <p:cNvPr id="8" name="Picture 10" descr="Картинка 16 из 2621"/>
          <p:cNvPicPr>
            <a:picLocks noChangeAspect="1" noChangeArrowheads="1"/>
          </p:cNvPicPr>
          <p:nvPr/>
        </p:nvPicPr>
        <p:blipFill>
          <a:blip r:embed="rId4" cstate="print"/>
          <a:srcRect l="7163" t="2351" r="6885" b="17720"/>
          <a:stretch>
            <a:fillRect/>
          </a:stretch>
        </p:blipFill>
        <p:spPr bwMode="auto">
          <a:xfrm>
            <a:off x="4929190" y="1357298"/>
            <a:ext cx="2143140" cy="3036115"/>
          </a:xfrm>
          <a:prstGeom prst="rect">
            <a:avLst/>
          </a:prstGeom>
          <a:noFill/>
        </p:spPr>
      </p:pic>
      <p:sp>
        <p:nvSpPr>
          <p:cNvPr id="9" name="TextBox 8"/>
          <p:cNvSpPr txBox="1"/>
          <p:nvPr/>
        </p:nvSpPr>
        <p:spPr>
          <a:xfrm>
            <a:off x="7000892" y="2000240"/>
            <a:ext cx="1500198" cy="1323439"/>
          </a:xfrm>
          <a:prstGeom prst="rect">
            <a:avLst/>
          </a:prstGeom>
          <a:noFill/>
        </p:spPr>
        <p:txBody>
          <a:bodyPr wrap="square" rtlCol="0">
            <a:spAutoFit/>
          </a:bodyPr>
          <a:lstStyle/>
          <a:p>
            <a:pPr algn="ctr"/>
            <a:r>
              <a:rPr lang="ru-RU" sz="1600" b="1" dirty="0" smtClean="0"/>
              <a:t>Д. М.  </a:t>
            </a:r>
            <a:r>
              <a:rPr lang="ru-RU" sz="1600" b="1" dirty="0" err="1" smtClean="0"/>
              <a:t>Карбышев</a:t>
            </a:r>
            <a:r>
              <a:rPr lang="ru-RU" sz="1600" b="1" dirty="0" smtClean="0"/>
              <a:t> - Герой Советского Союза</a:t>
            </a:r>
            <a:endParaRPr lang="ru-RU" sz="1600" b="1" dirty="0"/>
          </a:p>
        </p:txBody>
      </p:sp>
      <p:sp>
        <p:nvSpPr>
          <p:cNvPr id="10" name="TextBox 9"/>
          <p:cNvSpPr txBox="1"/>
          <p:nvPr/>
        </p:nvSpPr>
        <p:spPr>
          <a:xfrm>
            <a:off x="3786182" y="5500702"/>
            <a:ext cx="450059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solidFill>
                  <a:srgbClr val="0070C0"/>
                </a:solidFill>
              </a:rPr>
              <a:t>не предаёт Родину, не изменяет своим моральным принципам</a:t>
            </a:r>
            <a:endParaRPr lang="ru-RU" b="1" dirty="0">
              <a:solidFill>
                <a:srgbClr val="0070C0"/>
              </a:solidFill>
            </a:endParaRPr>
          </a:p>
        </p:txBody>
      </p:sp>
      <p:sp>
        <p:nvSpPr>
          <p:cNvPr id="11" name="TextBox 10"/>
          <p:cNvSpPr txBox="1"/>
          <p:nvPr/>
        </p:nvSpPr>
        <p:spPr>
          <a:xfrm>
            <a:off x="1071538" y="5643578"/>
            <a:ext cx="207170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solidFill>
                  <a:srgbClr val="0070C0"/>
                </a:solidFill>
              </a:rPr>
              <a:t>не предаёт друзей</a:t>
            </a:r>
            <a:endParaRPr lang="ru-RU" b="1" dirty="0">
              <a:solidFill>
                <a:srgbClr val="0070C0"/>
              </a:solidFill>
            </a:endParaRPr>
          </a:p>
        </p:txBody>
      </p:sp>
      <p:sp>
        <p:nvSpPr>
          <p:cNvPr id="13" name="TextBox 12"/>
          <p:cNvSpPr txBox="1"/>
          <p:nvPr/>
        </p:nvSpPr>
        <p:spPr>
          <a:xfrm>
            <a:off x="2786050" y="4643446"/>
            <a:ext cx="342902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solidFill>
                  <a:srgbClr val="0070C0"/>
                </a:solidFill>
              </a:rPr>
              <a:t>Моральные качества личности:</a:t>
            </a:r>
            <a:endParaRPr lang="ru-RU" b="1" dirty="0">
              <a:solidFill>
                <a:srgbClr val="0070C0"/>
              </a:solidFill>
            </a:endParaRPr>
          </a:p>
        </p:txBody>
      </p:sp>
      <p:sp>
        <p:nvSpPr>
          <p:cNvPr id="14" name="Штриховая стрелка вправо 13"/>
          <p:cNvSpPr/>
          <p:nvPr/>
        </p:nvSpPr>
        <p:spPr>
          <a:xfrm rot="8685055">
            <a:off x="2896854" y="5281802"/>
            <a:ext cx="493759" cy="45719"/>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триховая стрелка вправо 14"/>
          <p:cNvSpPr/>
          <p:nvPr/>
        </p:nvSpPr>
        <p:spPr>
          <a:xfrm rot="1918890">
            <a:off x="5618205" y="5270801"/>
            <a:ext cx="493759" cy="45719"/>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642910" y="571480"/>
            <a:ext cx="7929618" cy="769441"/>
          </a:xfrm>
          <a:prstGeom prst="rect">
            <a:avLst/>
          </a:prstGeom>
          <a:noFill/>
        </p:spPr>
        <p:txBody>
          <a:bodyPr wrap="square" rtlCol="0">
            <a:spAutoFit/>
          </a:bodyP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Человек чести </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Прямоугольник 4"/>
          <p:cNvSpPr/>
          <p:nvPr/>
        </p:nvSpPr>
        <p:spPr>
          <a:xfrm>
            <a:off x="411262" y="115888"/>
            <a:ext cx="8280400" cy="7207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TextBox 5"/>
          <p:cNvSpPr txBox="1"/>
          <p:nvPr/>
        </p:nvSpPr>
        <p:spPr>
          <a:xfrm>
            <a:off x="586607" y="234950"/>
            <a:ext cx="8135937" cy="457200"/>
          </a:xfrm>
          <a:prstGeom prst="rect">
            <a:avLst/>
          </a:prstGeom>
          <a:noFill/>
        </p:spPr>
        <p:txBody>
          <a:bodyPr>
            <a:spAutoFit/>
          </a:bodyPr>
          <a:lstStyle/>
          <a:p>
            <a:pPr fontAlgn="auto">
              <a:spcBef>
                <a:spcPts val="0"/>
              </a:spcBef>
              <a:spcAft>
                <a:spcPts val="0"/>
              </a:spcAft>
              <a:defRPr/>
            </a:pPr>
            <a:r>
              <a:rPr lang="ru-RU" sz="2400" dirty="0">
                <a:solidFill>
                  <a:srgbClr val="D6862D">
                    <a:lumMod val="50000"/>
                  </a:srgbClr>
                </a:solidFill>
                <a:effectLst>
                  <a:outerShdw blurRad="38100" dist="38100" dir="2700000" algn="tl">
                    <a:srgbClr val="000000">
                      <a:alpha val="43137"/>
                    </a:srgbClr>
                  </a:outerShdw>
                </a:effectLst>
                <a:latin typeface="Times New Roman"/>
                <a:cs typeface="+mn-cs"/>
              </a:rPr>
              <a:t>РЕШАЕМ ПРОБЛЕМУ, ОТКРЫВАЕМ НОВЫЕ   ЗНАНИЯ</a:t>
            </a:r>
          </a:p>
        </p:txBody>
      </p:sp>
      <p:sp>
        <p:nvSpPr>
          <p:cNvPr id="7" name="TextBox 3"/>
          <p:cNvSpPr txBox="1">
            <a:spLocks noChangeArrowheads="1"/>
          </p:cNvSpPr>
          <p:nvPr/>
        </p:nvSpPr>
        <p:spPr bwMode="auto">
          <a:xfrm>
            <a:off x="1490762" y="1056800"/>
            <a:ext cx="6121400" cy="646112"/>
          </a:xfrm>
          <a:prstGeom prst="rect">
            <a:avLst/>
          </a:prstGeom>
          <a:noFill/>
          <a:ln w="9525">
            <a:noFill/>
            <a:miter lim="800000"/>
            <a:headEnd/>
            <a:tailEnd/>
          </a:ln>
        </p:spPr>
        <p:txBody>
          <a:bodyPr>
            <a:spAutoFit/>
          </a:bodyPr>
          <a:lstStyle/>
          <a:p>
            <a:r>
              <a:rPr lang="ru-RU" sz="3600" b="1" dirty="0">
                <a:solidFill>
                  <a:srgbClr val="C00000"/>
                </a:solidFill>
                <a:latin typeface="Corbel" pitchFamily="34" charset="0"/>
              </a:rPr>
              <a:t>«ЧЕСТЬ ВСЕГО ДОРОЖЕ»</a:t>
            </a:r>
          </a:p>
        </p:txBody>
      </p:sp>
      <p:sp>
        <p:nvSpPr>
          <p:cNvPr id="8" name="Дуга 7"/>
          <p:cNvSpPr/>
          <p:nvPr/>
        </p:nvSpPr>
        <p:spPr>
          <a:xfrm>
            <a:off x="827584" y="2060848"/>
            <a:ext cx="1728192" cy="1152129"/>
          </a:xfrm>
          <a:prstGeom prst="arc">
            <a:avLst>
              <a:gd name="adj1" fmla="val 223589"/>
              <a:gd name="adj2" fmla="val 0"/>
            </a:avLst>
          </a:prstGeom>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ru-RU" sz="2800" dirty="0">
              <a:solidFill>
                <a:srgbClr val="002060"/>
              </a:solidFill>
            </a:endParaRPr>
          </a:p>
        </p:txBody>
      </p:sp>
      <p:sp>
        <p:nvSpPr>
          <p:cNvPr id="9" name="TextBox 8"/>
          <p:cNvSpPr txBox="1">
            <a:spLocks noChangeArrowheads="1"/>
          </p:cNvSpPr>
          <p:nvPr/>
        </p:nvSpPr>
        <p:spPr bwMode="auto">
          <a:xfrm>
            <a:off x="971600" y="2316237"/>
            <a:ext cx="2016125" cy="641350"/>
          </a:xfrm>
          <a:prstGeom prst="rect">
            <a:avLst/>
          </a:prstGeom>
          <a:noFill/>
          <a:ln w="9525">
            <a:noFill/>
            <a:miter lim="800000"/>
            <a:headEnd/>
            <a:tailEnd/>
          </a:ln>
        </p:spPr>
        <p:txBody>
          <a:bodyPr>
            <a:spAutoFit/>
          </a:bodyPr>
          <a:lstStyle/>
          <a:p>
            <a:r>
              <a:rPr lang="ru-RU" sz="3600" b="1" dirty="0">
                <a:solidFill>
                  <a:srgbClr val="C00000"/>
                </a:solidFill>
                <a:latin typeface="Corbel" pitchFamily="34" charset="0"/>
              </a:rPr>
              <a:t>ЧЕСТЬ</a:t>
            </a:r>
          </a:p>
        </p:txBody>
      </p:sp>
      <p:sp>
        <p:nvSpPr>
          <p:cNvPr id="10" name="Прямоугольник 9"/>
          <p:cNvSpPr/>
          <p:nvPr/>
        </p:nvSpPr>
        <p:spPr>
          <a:xfrm rot="5400000">
            <a:off x="3753808" y="1438881"/>
            <a:ext cx="4588709" cy="5688630"/>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a:spLocks noChangeArrowheads="1"/>
          </p:cNvSpPr>
          <p:nvPr/>
        </p:nvSpPr>
        <p:spPr bwMode="auto">
          <a:xfrm>
            <a:off x="3595228" y="2430463"/>
            <a:ext cx="5329238" cy="3508375"/>
          </a:xfrm>
          <a:prstGeom prst="rect">
            <a:avLst/>
          </a:prstGeom>
          <a:noFill/>
          <a:ln w="9525">
            <a:noFill/>
            <a:miter lim="800000"/>
            <a:headEnd/>
            <a:tailEnd/>
          </a:ln>
        </p:spPr>
        <p:txBody>
          <a:bodyPr>
            <a:spAutoFit/>
          </a:bodyPr>
          <a:lstStyle/>
          <a:p>
            <a:pPr algn="ctr"/>
            <a:r>
              <a:rPr lang="ru-RU" sz="2800" b="1" i="1" dirty="0">
                <a:solidFill>
                  <a:srgbClr val="000080"/>
                </a:solidFill>
                <a:latin typeface="Times New Roman" pitchFamily="18" charset="0"/>
                <a:cs typeface="Times New Roman" pitchFamily="18" charset="0"/>
              </a:rPr>
              <a:t>– доброе имя человека, его самоуважение и уважение к нему со стороны других людей за то, что поступки человека не расходятся с его совестью, верны долгу, правдивы, справедливы, благородны, порядочны»</a:t>
            </a:r>
            <a:r>
              <a:rPr lang="ru-RU" sz="2800" dirty="0">
                <a:solidFill>
                  <a:srgbClr val="000080"/>
                </a:solidFill>
                <a:latin typeface="Times New Roman" pitchFamily="18" charset="0"/>
                <a:cs typeface="Times New Roman" pitchFamily="18" charset="0"/>
              </a:rPr>
              <a:t>.</a:t>
            </a:r>
            <a:endParaRPr lang="ru-RU" sz="2800" dirty="0">
              <a:latin typeface="Calibri" pitchFamily="34" charset="0"/>
              <a:cs typeface="Times New Roman" pitchFamily="18" charset="0"/>
            </a:endParaRPr>
          </a:p>
        </p:txBody>
      </p:sp>
    </p:spTree>
    <p:extLst>
      <p:ext uri="{BB962C8B-B14F-4D97-AF65-F5344CB8AC3E}">
        <p14:creationId xmlns:p14="http://schemas.microsoft.com/office/powerpoint/2010/main" xmlns="" val="2848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5" name="Прямоугольник 4"/>
          <p:cNvSpPr/>
          <p:nvPr/>
        </p:nvSpPr>
        <p:spPr>
          <a:xfrm>
            <a:off x="357158" y="285728"/>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42910" y="571480"/>
            <a:ext cx="7929618" cy="769441"/>
          </a:xfrm>
          <a:prstGeom prst="rect">
            <a:avLst/>
          </a:prstGeom>
          <a:noFill/>
        </p:spPr>
        <p:txBody>
          <a:bodyPr wrap="square" rtlCol="0">
            <a:spAutoFit/>
          </a:bodyP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Что такое честь? </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714348" y="1714488"/>
            <a:ext cx="7858180" cy="3323987"/>
          </a:xfrm>
          <a:prstGeom prst="rect">
            <a:avLst/>
          </a:prstGeom>
          <a:noFill/>
        </p:spPr>
        <p:txBody>
          <a:bodyPr wrap="square" rtlCol="0">
            <a:spAutoFit/>
          </a:bodyPr>
          <a:lstStyle/>
          <a:p>
            <a:pPr algn="just"/>
            <a:r>
              <a:rPr lang="ru-RU" sz="2400" b="1" dirty="0" smtClean="0"/>
              <a:t>Честь</a:t>
            </a:r>
            <a:r>
              <a:rPr lang="ru-RU" sz="2400" dirty="0" smtClean="0"/>
              <a:t> — это достойные уважения и гордости моральные качества личности, это доброе имя человека, его незапятнанная репутация и т. п.</a:t>
            </a:r>
          </a:p>
          <a:p>
            <a:pPr algn="just"/>
            <a:r>
              <a:rPr lang="ru-RU" sz="2400" dirty="0" smtClean="0"/>
              <a:t>Если человек держит своё слово, не предаёт друзей, не изменяет своим моральным принципам, всегда приходит на помощь слабым, то о нём говорят «человек чести».</a:t>
            </a:r>
          </a:p>
          <a:p>
            <a:pPr algn="just"/>
            <a:r>
              <a:rPr lang="ru-RU" sz="2400" dirty="0" smtClean="0"/>
              <a:t> Эти моральные качества присущи не только генералу, офицеру, но и гражданскому человеку.</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WordArt 4"/>
          <p:cNvSpPr>
            <a:spLocks noChangeArrowheads="1" noChangeShapeType="1" noTextEdit="1"/>
          </p:cNvSpPr>
          <p:nvPr/>
        </p:nvSpPr>
        <p:spPr bwMode="auto">
          <a:xfrm>
            <a:off x="660227" y="188913"/>
            <a:ext cx="7920037" cy="1079500"/>
          </a:xfrm>
          <a:prstGeom prst="rect">
            <a:avLst/>
          </a:prstGeom>
        </p:spPr>
        <p:txBody>
          <a:bodyPr wrap="none" fromWordArt="1">
            <a:prstTxWarp prst="textInflateTop">
              <a:avLst>
                <a:gd name="adj" fmla="val 47648"/>
              </a:avLst>
            </a:prstTxWarp>
          </a:bodyPr>
          <a:lstStyle/>
          <a:p>
            <a:pPr algn="ctr"/>
            <a:r>
              <a:rPr lang="ru-RU" sz="3600" b="1" kern="10" dirty="0">
                <a:ln w="25400">
                  <a:solidFill>
                    <a:srgbClr val="3333CC"/>
                  </a:solidFill>
                  <a:round/>
                  <a:headEnd/>
                  <a:tailEnd/>
                </a:ln>
                <a:solidFill>
                  <a:srgbClr val="FF00FF">
                    <a:alpha val="50000"/>
                  </a:srgbClr>
                </a:solidFill>
                <a:effectLst>
                  <a:outerShdw dist="45791" dir="2021404" algn="ctr" rotWithShape="0">
                    <a:srgbClr val="9999FF"/>
                  </a:outerShdw>
                </a:effectLst>
                <a:latin typeface="Arial"/>
                <a:cs typeface="Arial"/>
              </a:rPr>
              <a:t>Как воспитать в себе честь</a:t>
            </a:r>
          </a:p>
        </p:txBody>
      </p:sp>
      <p:sp>
        <p:nvSpPr>
          <p:cNvPr id="7" name="Прямоугольник 6"/>
          <p:cNvSpPr/>
          <p:nvPr/>
        </p:nvSpPr>
        <p:spPr>
          <a:xfrm>
            <a:off x="405403" y="1628800"/>
            <a:ext cx="8429684" cy="4943472"/>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3"/>
          <p:cNvSpPr txBox="1">
            <a:spLocks noChangeArrowheads="1"/>
          </p:cNvSpPr>
          <p:nvPr/>
        </p:nvSpPr>
        <p:spPr>
          <a:xfrm>
            <a:off x="179388" y="1772816"/>
            <a:ext cx="8640762"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ru-RU" sz="2000" b="1" u="sng" dirty="0" smtClean="0">
                <a:solidFill>
                  <a:srgbClr val="FF0000"/>
                </a:solidFill>
              </a:rPr>
              <a:t>Честь должна быть у человека с рождения.</a:t>
            </a:r>
            <a:r>
              <a:rPr lang="ru-RU" sz="1800" b="1" dirty="0" smtClean="0"/>
              <a:t> </a:t>
            </a:r>
          </a:p>
          <a:p>
            <a:pPr algn="just">
              <a:lnSpc>
                <a:spcPct val="80000"/>
              </a:lnSpc>
              <a:buFontTx/>
              <a:buNone/>
            </a:pPr>
            <a:r>
              <a:rPr lang="ru-RU" sz="1600" b="1" i="1" dirty="0" smtClean="0">
                <a:solidFill>
                  <a:schemeClr val="accent2"/>
                </a:solidFill>
              </a:rPr>
              <a:t>       </a:t>
            </a:r>
            <a:r>
              <a:rPr lang="ru-RU" sz="2000" b="1" i="1" dirty="0" smtClean="0">
                <a:solidFill>
                  <a:schemeClr val="accent2"/>
                </a:solidFill>
              </a:rPr>
              <a:t>Если же человек не ощущает в себе чести, ему придется приложить   значительные усилия для того, чтобы стать человеком чести.</a:t>
            </a:r>
          </a:p>
          <a:p>
            <a:pPr>
              <a:lnSpc>
                <a:spcPct val="80000"/>
              </a:lnSpc>
            </a:pPr>
            <a:r>
              <a:rPr lang="ru-RU" sz="2000" b="1" u="sng" dirty="0" smtClean="0">
                <a:solidFill>
                  <a:srgbClr val="FF0000"/>
                </a:solidFill>
              </a:rPr>
              <a:t>Исполнение обязательств и обещаний.</a:t>
            </a:r>
            <a:r>
              <a:rPr lang="ru-RU" sz="1800" b="1" dirty="0" smtClean="0"/>
              <a:t> </a:t>
            </a:r>
          </a:p>
          <a:p>
            <a:pPr algn="just">
              <a:lnSpc>
                <a:spcPct val="80000"/>
              </a:lnSpc>
              <a:buFontTx/>
              <a:buNone/>
            </a:pPr>
            <a:r>
              <a:rPr lang="ru-RU" sz="1600" b="1" i="1" dirty="0" smtClean="0">
                <a:solidFill>
                  <a:schemeClr val="accent2"/>
                </a:solidFill>
              </a:rPr>
              <a:t>      </a:t>
            </a:r>
            <a:r>
              <a:rPr lang="ru-RU" sz="2000" b="1" i="1" dirty="0" smtClean="0">
                <a:solidFill>
                  <a:schemeClr val="accent2"/>
                </a:solidFill>
              </a:rPr>
              <a:t>Человек, который приучает себя не давать невыполнимых обещаний и всегда держать слово – становится человеком чести.</a:t>
            </a:r>
          </a:p>
          <a:p>
            <a:pPr>
              <a:lnSpc>
                <a:spcPct val="80000"/>
              </a:lnSpc>
            </a:pPr>
            <a:r>
              <a:rPr lang="ru-RU" sz="2000" b="1" u="sng" dirty="0" smtClean="0">
                <a:solidFill>
                  <a:srgbClr val="FF0000"/>
                </a:solidFill>
              </a:rPr>
              <a:t>Психологические тренинги</a:t>
            </a:r>
            <a:r>
              <a:rPr lang="ru-RU" sz="2000" b="1" dirty="0" smtClean="0">
                <a:solidFill>
                  <a:srgbClr val="FF0000"/>
                </a:solidFill>
              </a:rPr>
              <a:t>.</a:t>
            </a:r>
            <a:r>
              <a:rPr lang="ru-RU" sz="1800" b="1" dirty="0" smtClean="0"/>
              <a:t> </a:t>
            </a:r>
          </a:p>
          <a:p>
            <a:pPr algn="just">
              <a:lnSpc>
                <a:spcPct val="80000"/>
              </a:lnSpc>
              <a:buFontTx/>
              <a:buNone/>
            </a:pPr>
            <a:r>
              <a:rPr lang="ru-RU" sz="1600" b="1" i="1" dirty="0" smtClean="0">
                <a:solidFill>
                  <a:schemeClr val="accent2"/>
                </a:solidFill>
              </a:rPr>
              <a:t>      </a:t>
            </a:r>
            <a:r>
              <a:rPr lang="ru-RU" sz="2000" b="1" i="1" dirty="0" smtClean="0">
                <a:solidFill>
                  <a:schemeClr val="accent2"/>
                </a:solidFill>
              </a:rPr>
              <a:t>Чем меньше у человека страхов и опасений, тем больше вероятность, что в сложной ситуации он проявит себя, как человек чести. Избавиться от многих страхов помогают психологические тренинги.</a:t>
            </a:r>
          </a:p>
          <a:p>
            <a:pPr>
              <a:lnSpc>
                <a:spcPct val="80000"/>
              </a:lnSpc>
            </a:pPr>
            <a:r>
              <a:rPr lang="ru-RU" sz="2000" b="1" u="sng" dirty="0" smtClean="0">
                <a:solidFill>
                  <a:srgbClr val="FF0000"/>
                </a:solidFill>
              </a:rPr>
              <a:t>Самосовершенствование.</a:t>
            </a:r>
            <a:endParaRPr lang="ru-RU" sz="1800" b="1" dirty="0" smtClean="0"/>
          </a:p>
          <a:p>
            <a:pPr algn="just">
              <a:lnSpc>
                <a:spcPct val="80000"/>
              </a:lnSpc>
              <a:buFontTx/>
              <a:buNone/>
            </a:pPr>
            <a:r>
              <a:rPr lang="ru-RU" sz="2000" b="1" i="1" dirty="0" smtClean="0">
                <a:solidFill>
                  <a:schemeClr val="accent2"/>
                </a:solidFill>
              </a:rPr>
              <a:t>     Если человек сумеет трезво оценить себя, увидеть негативные стороны своего характера и поставить цель преодолеть их – он на пути к тому, чтобы стать человеком чести.</a:t>
            </a:r>
            <a:endParaRPr lang="ru-RU" sz="2000" b="1" i="1" dirty="0">
              <a:solidFill>
                <a:schemeClr val="accent2"/>
              </a:solidFill>
            </a:endParaRPr>
          </a:p>
        </p:txBody>
      </p:sp>
    </p:spTree>
    <p:extLst>
      <p:ext uri="{BB962C8B-B14F-4D97-AF65-F5344CB8AC3E}">
        <p14:creationId xmlns:p14="http://schemas.microsoft.com/office/powerpoint/2010/main" xmlns="" val="5020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6" name="TextBox 5"/>
          <p:cNvSpPr txBox="1">
            <a:spLocks noChangeArrowheads="1"/>
          </p:cNvSpPr>
          <p:nvPr/>
        </p:nvSpPr>
        <p:spPr bwMode="auto">
          <a:xfrm>
            <a:off x="971550" y="260350"/>
            <a:ext cx="7777163" cy="585788"/>
          </a:xfrm>
          <a:prstGeom prst="rect">
            <a:avLst/>
          </a:prstGeom>
          <a:noFill/>
          <a:ln w="9525">
            <a:noFill/>
            <a:miter lim="800000"/>
            <a:headEnd/>
            <a:tailEnd/>
          </a:ln>
        </p:spPr>
        <p:txBody>
          <a:bodyPr>
            <a:spAutoFit/>
          </a:bodyPr>
          <a:lstStyle/>
          <a:p>
            <a:r>
              <a:rPr lang="ru-RU" sz="3200" b="1" dirty="0">
                <a:solidFill>
                  <a:srgbClr val="FF0000"/>
                </a:solidFill>
                <a:latin typeface="Corbel" pitchFamily="34" charset="0"/>
              </a:rPr>
              <a:t>Достоинство человеческой  личности</a:t>
            </a:r>
          </a:p>
        </p:txBody>
      </p:sp>
      <p:sp>
        <p:nvSpPr>
          <p:cNvPr id="7" name="TextBox 6"/>
          <p:cNvSpPr txBox="1">
            <a:spLocks noChangeArrowheads="1"/>
          </p:cNvSpPr>
          <p:nvPr/>
        </p:nvSpPr>
        <p:spPr bwMode="auto">
          <a:xfrm>
            <a:off x="1476375" y="1268760"/>
            <a:ext cx="5327650" cy="1076325"/>
          </a:xfrm>
          <a:prstGeom prst="rect">
            <a:avLst/>
          </a:prstGeom>
          <a:noFill/>
          <a:ln w="9525">
            <a:noFill/>
            <a:miter lim="800000"/>
            <a:headEnd/>
            <a:tailEnd/>
          </a:ln>
        </p:spPr>
        <p:txBody>
          <a:bodyPr>
            <a:spAutoFit/>
          </a:bodyPr>
          <a:lstStyle/>
          <a:p>
            <a:pPr algn="ctr"/>
            <a:r>
              <a:rPr lang="ru-RU" sz="3200" b="1" i="1" dirty="0">
                <a:solidFill>
                  <a:srgbClr val="002060"/>
                </a:solidFill>
                <a:latin typeface="Corbel" pitchFamily="34" charset="0"/>
              </a:rPr>
              <a:t>Чувство собственного достоинства</a:t>
            </a:r>
          </a:p>
        </p:txBody>
      </p:sp>
      <p:sp>
        <p:nvSpPr>
          <p:cNvPr id="8" name="TextBox 7"/>
          <p:cNvSpPr txBox="1">
            <a:spLocks noChangeArrowheads="1"/>
          </p:cNvSpPr>
          <p:nvPr/>
        </p:nvSpPr>
        <p:spPr bwMode="auto">
          <a:xfrm>
            <a:off x="900113" y="2755900"/>
            <a:ext cx="5184775" cy="1800225"/>
          </a:xfrm>
          <a:prstGeom prst="rect">
            <a:avLst/>
          </a:prstGeom>
          <a:noFill/>
          <a:ln w="9525">
            <a:noFill/>
            <a:miter lim="800000"/>
            <a:headEnd/>
            <a:tailEnd/>
          </a:ln>
        </p:spPr>
        <p:txBody>
          <a:bodyPr>
            <a:spAutoFit/>
          </a:bodyPr>
          <a:lstStyle/>
          <a:p>
            <a:pPr algn="ctr"/>
            <a:r>
              <a:rPr lang="ru-RU" sz="2800" b="1" dirty="0">
                <a:latin typeface="Corbel" pitchFamily="34" charset="0"/>
              </a:rPr>
              <a:t>Уважение к себе, помогающее человеку чувствовать себя достойной личностью</a:t>
            </a:r>
            <a:r>
              <a:rPr lang="ru-RU" sz="2800" b="1" dirty="0">
                <a:latin typeface="Arial" charset="0"/>
              </a:rPr>
              <a:t>.</a:t>
            </a:r>
          </a:p>
        </p:txBody>
      </p:sp>
      <p:sp>
        <p:nvSpPr>
          <p:cNvPr id="9" name="TextBox 8"/>
          <p:cNvSpPr txBox="1">
            <a:spLocks noChangeArrowheads="1"/>
          </p:cNvSpPr>
          <p:nvPr/>
        </p:nvSpPr>
        <p:spPr bwMode="auto">
          <a:xfrm>
            <a:off x="1547813" y="4937125"/>
            <a:ext cx="4103687" cy="579438"/>
          </a:xfrm>
          <a:prstGeom prst="rect">
            <a:avLst/>
          </a:prstGeom>
          <a:noFill/>
          <a:ln w="9525">
            <a:noFill/>
            <a:miter lim="800000"/>
            <a:headEnd/>
            <a:tailEnd/>
          </a:ln>
        </p:spPr>
        <p:txBody>
          <a:bodyPr>
            <a:spAutoFit/>
          </a:bodyPr>
          <a:lstStyle/>
          <a:p>
            <a:r>
              <a:rPr lang="ru-RU" sz="3200" b="1" i="1" dirty="0">
                <a:solidFill>
                  <a:srgbClr val="002060"/>
                </a:solidFill>
                <a:latin typeface="Corbel" pitchFamily="34" charset="0"/>
              </a:rPr>
              <a:t>Голос совести</a:t>
            </a:r>
          </a:p>
        </p:txBody>
      </p:sp>
      <p:pic>
        <p:nvPicPr>
          <p:cNvPr id="10" name="Picture 3"/>
          <p:cNvPicPr>
            <a:picLocks noChangeAspect="1" noChangeArrowheads="1"/>
          </p:cNvPicPr>
          <p:nvPr/>
        </p:nvPicPr>
        <p:blipFill>
          <a:blip r:embed="rId3" cstate="print"/>
          <a:srcRect/>
          <a:stretch>
            <a:fillRect/>
          </a:stretch>
        </p:blipFill>
        <p:spPr bwMode="auto">
          <a:xfrm>
            <a:off x="7340600" y="1235075"/>
            <a:ext cx="1439863" cy="2659063"/>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5651500" y="4149725"/>
            <a:ext cx="3228975" cy="2281238"/>
          </a:xfrm>
          <a:prstGeom prst="rect">
            <a:avLst/>
          </a:prstGeom>
          <a:noFill/>
          <a:ln w="9525">
            <a:noFill/>
            <a:miter lim="800000"/>
            <a:headEnd/>
            <a:tailEnd/>
          </a:ln>
        </p:spPr>
      </p:pic>
    </p:spTree>
    <p:extLst>
      <p:ext uri="{BB962C8B-B14F-4D97-AF65-F5344CB8AC3E}">
        <p14:creationId xmlns:p14="http://schemas.microsoft.com/office/powerpoint/2010/main" xmlns="" val="40568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Заголовок 1"/>
          <p:cNvSpPr txBox="1">
            <a:spLocks/>
          </p:cNvSpPr>
          <p:nvPr/>
        </p:nvSpPr>
        <p:spPr>
          <a:xfrm>
            <a:off x="611560" y="20578"/>
            <a:ext cx="7498080" cy="78579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rgbClr val="002060"/>
                </a:solidFill>
              </a:rPr>
              <a:t>Л.Н. Толстого «Старый дед и внучек» </a:t>
            </a:r>
            <a:endParaRPr lang="ru-RU" sz="3600" b="1" dirty="0">
              <a:solidFill>
                <a:srgbClr val="002060"/>
              </a:solidFill>
            </a:endParaRPr>
          </a:p>
        </p:txBody>
      </p:sp>
      <p:sp>
        <p:nvSpPr>
          <p:cNvPr id="6" name="Прямоугольник 5"/>
          <p:cNvSpPr/>
          <p:nvPr/>
        </p:nvSpPr>
        <p:spPr>
          <a:xfrm rot="5400000">
            <a:off x="-116542" y="1266443"/>
            <a:ext cx="5862991" cy="4942852"/>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Содержимое 2"/>
          <p:cNvSpPr txBox="1">
            <a:spLocks/>
          </p:cNvSpPr>
          <p:nvPr/>
        </p:nvSpPr>
        <p:spPr>
          <a:xfrm>
            <a:off x="343527" y="845784"/>
            <a:ext cx="4643470" cy="5715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u-RU" sz="1600" dirty="0" smtClean="0"/>
              <a:t>Стал дед очень стар. Ноги у него не ходили, глаза не видели, уши не слышали, зубов не было. И когда он ел, у него текло назад изо рта. Сын и невестка перестали его за стол сажать, а давали ему обедать за печкой. Снесли ему раз обедать в чашке. Он хотел ее подвинуть, да уронил и разбил. Невестка стала бранить старика за то, что он им все в доме портит и чашки бьет, и сказала, что теперь она ему будет давать обедать в лоханке. Старик только вздохнул и ничего не сказал. Сидят раз муж с женой дома и смотрят – сынишка их на полу дощечками играет – что-то слаживает. Отец и спросил: «Что ты это делаешь, Миша?» А Миша и говорит: «Это я, батюшка, лоханку делаю. Когда вы с матушкой стары будете, чтобы вас из этой лоханки кормить».</a:t>
            </a:r>
          </a:p>
          <a:p>
            <a:pPr algn="just">
              <a:buFont typeface="Arial" pitchFamily="34" charset="0"/>
              <a:buNone/>
            </a:pPr>
            <a:r>
              <a:rPr lang="ru-RU" sz="1600" dirty="0" smtClean="0"/>
              <a:t>       Муж с женой поглядели друг на друга и заплакали. Им стало стыдно за то, что они так обижали старика; и стали с тех пор сажать его за стол и ухаживать за ним.</a:t>
            </a:r>
          </a:p>
          <a:p>
            <a:pPr algn="just"/>
            <a:endParaRPr lang="ru-RU" sz="1600" dirty="0"/>
          </a:p>
        </p:txBody>
      </p:sp>
      <p:sp>
        <p:nvSpPr>
          <p:cNvPr id="9" name="Прямоугольник 8"/>
          <p:cNvSpPr/>
          <p:nvPr/>
        </p:nvSpPr>
        <p:spPr>
          <a:xfrm>
            <a:off x="5572132" y="3929066"/>
            <a:ext cx="3176614" cy="2262158"/>
          </a:xfrm>
          <a:prstGeom prst="rect">
            <a:avLst/>
          </a:prstGeom>
        </p:spPr>
        <p:txBody>
          <a:bodyPr wrap="square">
            <a:spAutoFit/>
          </a:bodyPr>
          <a:lstStyle/>
          <a:p>
            <a:pPr marL="365760" lvl="0" indent="-283464">
              <a:spcBef>
                <a:spcPts val="600"/>
              </a:spcBef>
              <a:buClr>
                <a:srgbClr val="3891A7"/>
              </a:buClr>
              <a:buSzPct val="80000"/>
              <a:buFont typeface="Wingdings 2"/>
              <a:buChar char=""/>
            </a:pPr>
            <a:r>
              <a:rPr lang="ru-RU" b="1" dirty="0" smtClean="0">
                <a:solidFill>
                  <a:prstClr val="black"/>
                </a:solidFill>
              </a:rPr>
              <a:t>Почему муж с женой заплакали?</a:t>
            </a:r>
          </a:p>
          <a:p>
            <a:pPr marL="365760" lvl="0" indent="-283464">
              <a:spcBef>
                <a:spcPts val="600"/>
              </a:spcBef>
              <a:buClr>
                <a:srgbClr val="3891A7"/>
              </a:buClr>
              <a:buSzPct val="80000"/>
              <a:buFont typeface="Wingdings 2"/>
              <a:buChar char=""/>
            </a:pPr>
            <a:r>
              <a:rPr lang="ru-RU" b="1" dirty="0" smtClean="0">
                <a:solidFill>
                  <a:prstClr val="black"/>
                </a:solidFill>
              </a:rPr>
              <a:t> Достоин ли уважения поступок мужа с женой?</a:t>
            </a:r>
          </a:p>
          <a:p>
            <a:pPr marL="365760" lvl="0" indent="-283464">
              <a:spcBef>
                <a:spcPts val="600"/>
              </a:spcBef>
              <a:buClr>
                <a:srgbClr val="3891A7"/>
              </a:buClr>
              <a:buSzPct val="80000"/>
              <a:buFont typeface="Wingdings 2"/>
              <a:buChar char=""/>
            </a:pPr>
            <a:r>
              <a:rPr lang="ru-RU" b="1" dirty="0" smtClean="0">
                <a:solidFill>
                  <a:prstClr val="black"/>
                </a:solidFill>
              </a:rPr>
              <a:t>А как бы поступили вы в этой ситуации?</a:t>
            </a:r>
          </a:p>
          <a:p>
            <a:pPr marL="365760" lvl="0" indent="-283464">
              <a:spcBef>
                <a:spcPts val="600"/>
              </a:spcBef>
              <a:buClr>
                <a:srgbClr val="3891A7"/>
              </a:buClr>
              <a:buSzPct val="80000"/>
            </a:pPr>
            <a:r>
              <a:rPr lang="ru-RU" dirty="0" smtClean="0">
                <a:solidFill>
                  <a:prstClr val="black"/>
                </a:solidFill>
              </a:rPr>
              <a:t> </a:t>
            </a:r>
            <a:endParaRPr lang="ru-RU" dirty="0"/>
          </a:p>
        </p:txBody>
      </p:sp>
      <p:pic>
        <p:nvPicPr>
          <p:cNvPr id="7170" name="Picture 2" descr="http://mypresentation.ru/documents/94716908b9417e56e3cc0e2ddc868ecf/img2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9899"/>
          <a:stretch/>
        </p:blipFill>
        <p:spPr bwMode="auto">
          <a:xfrm>
            <a:off x="5429255" y="1196752"/>
            <a:ext cx="3568347" cy="27323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27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Заголовок 1"/>
          <p:cNvSpPr txBox="1">
            <a:spLocks/>
          </p:cNvSpPr>
          <p:nvPr/>
        </p:nvSpPr>
        <p:spPr>
          <a:xfrm>
            <a:off x="436662" y="188640"/>
            <a:ext cx="8229600" cy="1143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dirty="0" smtClean="0"/>
              <a:t/>
            </a:r>
            <a:br>
              <a:rPr lang="ru-RU" sz="2200" dirty="0" smtClean="0"/>
            </a:br>
            <a:r>
              <a:rPr lang="ru-RU" sz="2200" dirty="0" smtClean="0"/>
              <a:t/>
            </a:r>
            <a:br>
              <a:rPr lang="ru-RU" sz="2200" dirty="0" smtClean="0"/>
            </a:br>
            <a:r>
              <a:rPr lang="ru-RU" sz="9600" b="1" dirty="0" smtClean="0">
                <a:solidFill>
                  <a:srgbClr val="002060"/>
                </a:solidFill>
              </a:rPr>
              <a:t/>
            </a:r>
            <a:br>
              <a:rPr lang="ru-RU" sz="9600" b="1" dirty="0" smtClean="0">
                <a:solidFill>
                  <a:srgbClr val="002060"/>
                </a:solidFill>
              </a:rPr>
            </a:br>
            <a:r>
              <a:rPr lang="ru-RU" sz="9600" b="1" dirty="0" smtClean="0">
                <a:solidFill>
                  <a:srgbClr val="002060"/>
                </a:solidFill>
              </a:rPr>
              <a:t>Отрывок из воспоминаний о блокадном Ленинграде во время Великой Отечественной войны. Вражеские войска окружили город, не было доступа завезти продовольствие.</a:t>
            </a:r>
            <a:br>
              <a:rPr lang="ru-RU" sz="9600" b="1" dirty="0" smtClean="0">
                <a:solidFill>
                  <a:srgbClr val="002060"/>
                </a:solidFill>
              </a:rPr>
            </a:br>
            <a:r>
              <a:rPr lang="ru-RU" sz="9600" b="1" dirty="0" smtClean="0">
                <a:solidFill>
                  <a:srgbClr val="002060"/>
                </a:solidFill>
              </a:rPr>
              <a:t> </a:t>
            </a:r>
            <a:br>
              <a:rPr lang="ru-RU" sz="9600" b="1" dirty="0" smtClean="0">
                <a:solidFill>
                  <a:srgbClr val="002060"/>
                </a:solidFill>
              </a:rPr>
            </a:br>
            <a:endParaRPr lang="ru-RU" sz="9600" b="1" dirty="0">
              <a:solidFill>
                <a:srgbClr val="002060"/>
              </a:solidFill>
            </a:endParaRPr>
          </a:p>
        </p:txBody>
      </p:sp>
      <p:sp>
        <p:nvSpPr>
          <p:cNvPr id="6" name="Прямоугольник 5"/>
          <p:cNvSpPr/>
          <p:nvPr/>
        </p:nvSpPr>
        <p:spPr>
          <a:xfrm rot="5400000">
            <a:off x="251517" y="1844828"/>
            <a:ext cx="5112573" cy="453650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Содержимое 2"/>
          <p:cNvSpPr txBox="1">
            <a:spLocks/>
          </p:cNvSpPr>
          <p:nvPr/>
        </p:nvSpPr>
        <p:spPr>
          <a:xfrm>
            <a:off x="683568" y="1412776"/>
            <a:ext cx="3977592" cy="515949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smtClean="0"/>
          </a:p>
          <a:p>
            <a:pPr algn="just"/>
            <a:r>
              <a:rPr lang="ru-RU" smtClean="0"/>
              <a:t>«Блокадный Ленинград. Люди умирают от голода. Суточная норма по карточке 125 гр. Хлеба на половину с целлюлозой. Мальчик, получивший хлеб по своей карточке вдруг увидел, что одна женщина, уходя из магазина, уронила свою карточку. Оглянувшись вокруг, украдкой, поднял карточку. И, встав последним в очередь, получил еще порцию хлеба. Окрыленный шел домой, с радостью рассказал об этом случае маме. С нетерпеньем ждал похвалы, но услышал: «Лучше бы ты умер».»</a:t>
            </a:r>
          </a:p>
          <a:p>
            <a:pPr>
              <a:buFont typeface="Arial" pitchFamily="34" charset="0"/>
              <a:buNone/>
            </a:pPr>
            <a:r>
              <a:rPr lang="ru-RU" smtClean="0"/>
              <a:t> </a:t>
            </a:r>
          </a:p>
          <a:p>
            <a:endParaRPr lang="ru-RU" dirty="0"/>
          </a:p>
        </p:txBody>
      </p:sp>
      <p:sp>
        <p:nvSpPr>
          <p:cNvPr id="8" name="Содержимое 3"/>
          <p:cNvSpPr txBox="1">
            <a:spLocks/>
          </p:cNvSpPr>
          <p:nvPr/>
        </p:nvSpPr>
        <p:spPr>
          <a:xfrm>
            <a:off x="5652120" y="1600201"/>
            <a:ext cx="3034680" cy="40610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ru-RU" dirty="0" smtClean="0"/>
          </a:p>
          <a:p>
            <a:endParaRPr lang="ru-RU" dirty="0" smtClean="0"/>
          </a:p>
          <a:p>
            <a:r>
              <a:rPr lang="ru-RU" sz="2000" b="1" dirty="0" smtClean="0"/>
              <a:t>Почему мама так ответила?</a:t>
            </a:r>
          </a:p>
          <a:p>
            <a:r>
              <a:rPr lang="ru-RU" sz="2000" b="1" dirty="0" smtClean="0"/>
              <a:t> Как такое могла сказать мать, ведь он принес лишнюю пайку хлеба. Не слишком ли жестоко?</a:t>
            </a:r>
          </a:p>
          <a:p>
            <a:endParaRPr lang="ru-RU" dirty="0" smtClean="0"/>
          </a:p>
          <a:p>
            <a:endParaRPr lang="ru-RU" dirty="0"/>
          </a:p>
        </p:txBody>
      </p:sp>
    </p:spTree>
    <p:extLst>
      <p:ext uri="{BB962C8B-B14F-4D97-AF65-F5344CB8AC3E}">
        <p14:creationId xmlns:p14="http://schemas.microsoft.com/office/powerpoint/2010/main" xmlns="" val="3025129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5" name="Прямоугольник 4"/>
          <p:cNvSpPr/>
          <p:nvPr/>
        </p:nvSpPr>
        <p:spPr>
          <a:xfrm>
            <a:off x="357158" y="285728"/>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42910" y="571480"/>
            <a:ext cx="7929618" cy="769441"/>
          </a:xfrm>
          <a:prstGeom prst="rect">
            <a:avLst/>
          </a:prstGeom>
          <a:noFill/>
        </p:spPr>
        <p:txBody>
          <a:bodyPr wrap="square" rtlCol="0">
            <a:spAutoFit/>
          </a:bodyP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Что такое достоинство? </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642910" y="1643050"/>
            <a:ext cx="7929618" cy="3447098"/>
          </a:xfrm>
          <a:prstGeom prst="rect">
            <a:avLst/>
          </a:prstGeom>
          <a:noFill/>
        </p:spPr>
        <p:txBody>
          <a:bodyPr wrap="square" rtlCol="0">
            <a:spAutoFit/>
          </a:bodyPr>
          <a:lstStyle/>
          <a:p>
            <a:pPr algn="just"/>
            <a:r>
              <a:rPr lang="ru-RU" sz="2000" dirty="0" smtClean="0"/>
              <a:t>       Независимо от возраста, пола, национальности, богатства и всего прочего человек достоин уважения за то, что он морален: честно живёт, отличает добро от зла, не совершает безнравственных поступков, способен быть справедливым.</a:t>
            </a:r>
          </a:p>
          <a:p>
            <a:pPr algn="just"/>
            <a:r>
              <a:rPr lang="ru-RU" sz="2000" dirty="0" smtClean="0"/>
              <a:t>        Задача каждого человека — не унижать достоинство других и не терять собственного.</a:t>
            </a:r>
          </a:p>
          <a:p>
            <a:pPr algn="just"/>
            <a:r>
              <a:rPr lang="ru-RU" sz="2000" dirty="0" smtClean="0"/>
              <a:t>        Достоинство помогает человеку быть уверенным в себе, осознавать собственную ценность. О человеке, который ведёт себя сдержанно, вежливо, спокойно, говорят: «Это достойный человек». Достоинство позволяет избегать взаимных обид.</a:t>
            </a:r>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3" name="Прямоугольник 2"/>
          <p:cNvSpPr/>
          <p:nvPr/>
        </p:nvSpPr>
        <p:spPr>
          <a:xfrm>
            <a:off x="179388" y="1700213"/>
            <a:ext cx="3887787" cy="496887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4932363" y="1700213"/>
            <a:ext cx="3743325" cy="496887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611188" y="188913"/>
            <a:ext cx="7848600" cy="6477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rgbClr val="972109">
                    <a:lumMod val="50000"/>
                  </a:srgbClr>
                </a:solidFill>
                <a:effectLst>
                  <a:outerShdw blurRad="38100" dist="38100" dir="2700000" algn="tl">
                    <a:srgbClr val="000000">
                      <a:alpha val="43137"/>
                    </a:srgbClr>
                  </a:outerShdw>
                </a:effectLst>
                <a:latin typeface="Times New Roman"/>
              </a:rPr>
              <a:t>ВСПОМИНАЕМ ТО, ЧТО ЗНАЕМ</a:t>
            </a:r>
            <a:endParaRPr lang="ru-RU" dirty="0"/>
          </a:p>
        </p:txBody>
      </p:sp>
      <p:sp>
        <p:nvSpPr>
          <p:cNvPr id="6" name="TextBox 5"/>
          <p:cNvSpPr txBox="1"/>
          <p:nvPr/>
        </p:nvSpPr>
        <p:spPr>
          <a:xfrm>
            <a:off x="2124075" y="981075"/>
            <a:ext cx="4824413" cy="522288"/>
          </a:xfrm>
          <a:prstGeom prst="rect">
            <a:avLst/>
          </a:prstGeom>
          <a:noFill/>
        </p:spPr>
        <p:txBody>
          <a:bodyPr>
            <a:spAutoFit/>
          </a:bodyPr>
          <a:lstStyle/>
          <a:p>
            <a:pPr fontAlgn="auto">
              <a:spcBef>
                <a:spcPts val="0"/>
              </a:spcBef>
              <a:spcAft>
                <a:spcPts val="0"/>
              </a:spcAft>
              <a:defRPr/>
            </a:pPr>
            <a:r>
              <a:rPr lang="ru-RU" sz="2800" b="1" dirty="0">
                <a:solidFill>
                  <a:srgbClr val="FF0000"/>
                </a:solidFill>
                <a:latin typeface="+mn-lt"/>
                <a:cs typeface="+mn-cs"/>
              </a:rPr>
              <a:t>Соедините пословицы</a:t>
            </a:r>
          </a:p>
        </p:txBody>
      </p:sp>
      <p:sp>
        <p:nvSpPr>
          <p:cNvPr id="7" name="TextBox 6"/>
          <p:cNvSpPr txBox="1">
            <a:spLocks noChangeArrowheads="1"/>
          </p:cNvSpPr>
          <p:nvPr/>
        </p:nvSpPr>
        <p:spPr bwMode="auto">
          <a:xfrm>
            <a:off x="287523" y="1844675"/>
            <a:ext cx="3673103" cy="4524315"/>
          </a:xfrm>
          <a:prstGeom prst="rect">
            <a:avLst/>
          </a:prstGeom>
          <a:noFill/>
          <a:ln w="9525">
            <a:noFill/>
            <a:miter lim="800000"/>
            <a:headEnd/>
            <a:tailEnd/>
          </a:ln>
        </p:spPr>
        <p:txBody>
          <a:bodyPr wrap="square">
            <a:spAutoFit/>
          </a:bodyPr>
          <a:lstStyle/>
          <a:p>
            <a:r>
              <a:rPr lang="ru-RU" sz="2400" b="1" dirty="0">
                <a:solidFill>
                  <a:srgbClr val="564730"/>
                </a:solidFill>
              </a:rPr>
              <a:t>Береги платье </a:t>
            </a:r>
            <a:r>
              <a:rPr lang="ru-RU" sz="2400" b="1" dirty="0" err="1">
                <a:solidFill>
                  <a:srgbClr val="564730"/>
                </a:solidFill>
              </a:rPr>
              <a:t>снову</a:t>
            </a:r>
            <a:r>
              <a:rPr lang="ru-RU" sz="2400" b="1" dirty="0">
                <a:solidFill>
                  <a:srgbClr val="564730"/>
                </a:solidFill>
              </a:rPr>
              <a:t>,</a:t>
            </a:r>
          </a:p>
          <a:p>
            <a:endParaRPr lang="ru-RU" sz="2400" b="1" dirty="0">
              <a:solidFill>
                <a:srgbClr val="564730"/>
              </a:solidFill>
            </a:endParaRPr>
          </a:p>
          <a:p>
            <a:endParaRPr lang="ru-RU" sz="2400" b="1" dirty="0">
              <a:solidFill>
                <a:srgbClr val="564730"/>
              </a:solidFill>
            </a:endParaRPr>
          </a:p>
          <a:p>
            <a:r>
              <a:rPr lang="ru-RU" sz="2400" b="1" dirty="0">
                <a:solidFill>
                  <a:srgbClr val="564730"/>
                </a:solidFill>
              </a:rPr>
              <a:t>Не кусок пирога,</a:t>
            </a:r>
          </a:p>
          <a:p>
            <a:endParaRPr lang="ru-RU" sz="2400" b="1" dirty="0">
              <a:solidFill>
                <a:srgbClr val="564730"/>
              </a:solidFill>
            </a:endParaRPr>
          </a:p>
          <a:p>
            <a:r>
              <a:rPr lang="ru-RU" sz="2400" b="1" dirty="0">
                <a:solidFill>
                  <a:srgbClr val="564730"/>
                </a:solidFill>
              </a:rPr>
              <a:t>Честь на волоске   висит,</a:t>
            </a:r>
          </a:p>
          <a:p>
            <a:endParaRPr lang="ru-RU" sz="2400" b="1" dirty="0">
              <a:solidFill>
                <a:srgbClr val="564730"/>
              </a:solidFill>
            </a:endParaRPr>
          </a:p>
          <a:p>
            <a:endParaRPr lang="ru-RU" sz="2400" b="1" dirty="0">
              <a:solidFill>
                <a:srgbClr val="564730"/>
              </a:solidFill>
            </a:endParaRPr>
          </a:p>
          <a:p>
            <a:r>
              <a:rPr lang="ru-RU" sz="2400" b="1" dirty="0">
                <a:solidFill>
                  <a:srgbClr val="564730"/>
                </a:solidFill>
              </a:rPr>
              <a:t>Бесчестье</a:t>
            </a:r>
          </a:p>
          <a:p>
            <a:endParaRPr lang="ru-RU" sz="2400" b="1" dirty="0">
              <a:solidFill>
                <a:srgbClr val="564730"/>
              </a:solidFill>
            </a:endParaRPr>
          </a:p>
          <a:p>
            <a:endParaRPr lang="ru-RU" sz="2400" b="1" dirty="0" smtClean="0">
              <a:solidFill>
                <a:srgbClr val="564730"/>
              </a:solidFill>
            </a:endParaRPr>
          </a:p>
          <a:p>
            <a:r>
              <a:rPr lang="ru-RU" sz="2400" b="1" dirty="0" smtClean="0">
                <a:solidFill>
                  <a:srgbClr val="564730"/>
                </a:solidFill>
              </a:rPr>
              <a:t>За </a:t>
            </a:r>
            <a:r>
              <a:rPr lang="ru-RU" sz="2400" b="1" dirty="0">
                <a:solidFill>
                  <a:srgbClr val="564730"/>
                </a:solidFill>
              </a:rPr>
              <a:t>честное обхождение – </a:t>
            </a:r>
          </a:p>
        </p:txBody>
      </p:sp>
      <p:sp>
        <p:nvSpPr>
          <p:cNvPr id="8" name="TextBox 7"/>
          <p:cNvSpPr txBox="1">
            <a:spLocks noChangeArrowheads="1"/>
          </p:cNvSpPr>
          <p:nvPr/>
        </p:nvSpPr>
        <p:spPr bwMode="auto">
          <a:xfrm>
            <a:off x="5036571" y="1765300"/>
            <a:ext cx="3598863" cy="4838700"/>
          </a:xfrm>
          <a:prstGeom prst="rect">
            <a:avLst/>
          </a:prstGeom>
          <a:noFill/>
          <a:ln w="9525">
            <a:noFill/>
            <a:miter lim="800000"/>
            <a:headEnd/>
            <a:tailEnd/>
          </a:ln>
        </p:spPr>
        <p:txBody>
          <a:bodyPr>
            <a:spAutoFit/>
          </a:bodyPr>
          <a:lstStyle/>
          <a:p>
            <a:r>
              <a:rPr lang="ru-RU" sz="2400" b="1" dirty="0">
                <a:solidFill>
                  <a:srgbClr val="564730"/>
                </a:solidFill>
              </a:rPr>
              <a:t>   а честь дорога.</a:t>
            </a:r>
          </a:p>
          <a:p>
            <a:endParaRPr lang="ru-RU" sz="2400" b="1" dirty="0">
              <a:solidFill>
                <a:srgbClr val="564730"/>
              </a:solidFill>
            </a:endParaRPr>
          </a:p>
          <a:p>
            <a:r>
              <a:rPr lang="ru-RU" sz="2400" b="1" dirty="0">
                <a:solidFill>
                  <a:srgbClr val="564730"/>
                </a:solidFill>
              </a:rPr>
              <a:t>   </a:t>
            </a:r>
          </a:p>
          <a:p>
            <a:r>
              <a:rPr lang="ru-RU" sz="2400" b="1" dirty="0">
                <a:solidFill>
                  <a:srgbClr val="564730"/>
                </a:solidFill>
              </a:rPr>
              <a:t>   добро и уважение.</a:t>
            </a:r>
          </a:p>
          <a:p>
            <a:endParaRPr lang="ru-RU" sz="2400" b="1" dirty="0">
              <a:solidFill>
                <a:srgbClr val="564730"/>
              </a:solidFill>
            </a:endParaRPr>
          </a:p>
          <a:p>
            <a:r>
              <a:rPr lang="ru-RU" sz="2400" b="1" dirty="0">
                <a:solidFill>
                  <a:srgbClr val="564730"/>
                </a:solidFill>
              </a:rPr>
              <a:t>   а честь смолоду.</a:t>
            </a:r>
          </a:p>
          <a:p>
            <a:endParaRPr lang="ru-RU" sz="2400" b="1" dirty="0">
              <a:solidFill>
                <a:srgbClr val="564730"/>
              </a:solidFill>
            </a:endParaRPr>
          </a:p>
          <a:p>
            <a:endParaRPr lang="ru-RU" sz="2400" b="1" dirty="0">
              <a:solidFill>
                <a:srgbClr val="564730"/>
              </a:solidFill>
            </a:endParaRPr>
          </a:p>
          <a:p>
            <a:r>
              <a:rPr lang="ru-RU" sz="2400" b="1" dirty="0">
                <a:solidFill>
                  <a:srgbClr val="564730"/>
                </a:solidFill>
              </a:rPr>
              <a:t>   а потеряешь – и </a:t>
            </a:r>
          </a:p>
          <a:p>
            <a:r>
              <a:rPr lang="ru-RU" sz="2400" b="1" dirty="0">
                <a:solidFill>
                  <a:srgbClr val="564730"/>
                </a:solidFill>
              </a:rPr>
              <a:t>   канатом не </a:t>
            </a:r>
          </a:p>
          <a:p>
            <a:r>
              <a:rPr lang="ru-RU" sz="2400" b="1" dirty="0">
                <a:solidFill>
                  <a:srgbClr val="564730"/>
                </a:solidFill>
              </a:rPr>
              <a:t>   привяжешь.</a:t>
            </a:r>
          </a:p>
          <a:p>
            <a:endParaRPr lang="ru-RU" sz="2400" b="1" dirty="0">
              <a:solidFill>
                <a:srgbClr val="564730"/>
              </a:solidFill>
            </a:endParaRPr>
          </a:p>
          <a:p>
            <a:r>
              <a:rPr lang="ru-RU" sz="2400" b="1" dirty="0">
                <a:solidFill>
                  <a:srgbClr val="564730"/>
                </a:solidFill>
              </a:rPr>
              <a:t>    хуже смерти.</a:t>
            </a:r>
          </a:p>
        </p:txBody>
      </p:sp>
      <p:cxnSp>
        <p:nvCxnSpPr>
          <p:cNvPr id="9" name="Прямая со стрелкой 8"/>
          <p:cNvCxnSpPr/>
          <p:nvPr/>
        </p:nvCxnSpPr>
        <p:spPr>
          <a:xfrm>
            <a:off x="3276600" y="2349500"/>
            <a:ext cx="1943100" cy="15843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Прямая со стрелкой 9"/>
          <p:cNvCxnSpPr/>
          <p:nvPr/>
        </p:nvCxnSpPr>
        <p:spPr>
          <a:xfrm flipV="1">
            <a:off x="3011681" y="2060848"/>
            <a:ext cx="2136582" cy="86491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Прямая со стрелкой 10"/>
          <p:cNvCxnSpPr/>
          <p:nvPr/>
        </p:nvCxnSpPr>
        <p:spPr>
          <a:xfrm>
            <a:off x="2843212" y="4291806"/>
            <a:ext cx="2520950" cy="8651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Прямая со стрелкой 11"/>
          <p:cNvCxnSpPr/>
          <p:nvPr/>
        </p:nvCxnSpPr>
        <p:spPr>
          <a:xfrm>
            <a:off x="2987674" y="5373862"/>
            <a:ext cx="2232026" cy="9951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Прямая со стрелкой 12"/>
          <p:cNvCxnSpPr/>
          <p:nvPr/>
        </p:nvCxnSpPr>
        <p:spPr>
          <a:xfrm flipV="1">
            <a:off x="3779838" y="3284538"/>
            <a:ext cx="1439862" cy="30972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Прямая соединительная линия 14"/>
          <p:cNvCxnSpPr/>
          <p:nvPr/>
        </p:nvCxnSpPr>
        <p:spPr>
          <a:xfrm>
            <a:off x="179388" y="2708275"/>
            <a:ext cx="38877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79388" y="3789363"/>
            <a:ext cx="38877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79388" y="4724400"/>
            <a:ext cx="38877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79388" y="5876925"/>
            <a:ext cx="38877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932363" y="2708275"/>
            <a:ext cx="3743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932363" y="3644900"/>
            <a:ext cx="3743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4932363" y="4797425"/>
            <a:ext cx="3743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4932363" y="5876925"/>
            <a:ext cx="37433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73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5" name="Прямоугольник 4"/>
          <p:cNvSpPr/>
          <p:nvPr/>
        </p:nvSpPr>
        <p:spPr>
          <a:xfrm>
            <a:off x="357158" y="357166"/>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42910" y="571480"/>
            <a:ext cx="7929618" cy="584775"/>
          </a:xfrm>
          <a:prstGeom prst="rect">
            <a:avLst/>
          </a:prstGeom>
          <a:noFill/>
        </p:spPr>
        <p:txBody>
          <a:bodyPr wrap="square" rtlCol="0">
            <a:spAutoFit/>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Храни достоинство своё повсюду, человек! </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900igr.net/datas/obschestvoznanie/Otsenka/0012-012-Zolotoe-pravilo-nravstvennosti.jpg"/>
          <p:cNvPicPr>
            <a:picLocks noChangeAspect="1" noChangeArrowheads="1"/>
          </p:cNvPicPr>
          <p:nvPr/>
        </p:nvPicPr>
        <p:blipFill>
          <a:blip r:embed="rId3" cstate="print"/>
          <a:srcRect/>
          <a:stretch>
            <a:fillRect/>
          </a:stretch>
        </p:blipFill>
        <p:spPr bwMode="auto">
          <a:xfrm>
            <a:off x="4857751" y="1518032"/>
            <a:ext cx="2928959" cy="2196719"/>
          </a:xfrm>
          <a:prstGeom prst="rect">
            <a:avLst/>
          </a:prstGeom>
          <a:noFill/>
        </p:spPr>
      </p:pic>
      <p:pic>
        <p:nvPicPr>
          <p:cNvPr id="1028" name="Picture 4" descr="http://bm.img.com.ua/img/prikol/images/large/2/3/149932_260975.jpg"/>
          <p:cNvPicPr>
            <a:picLocks noChangeAspect="1" noChangeArrowheads="1"/>
          </p:cNvPicPr>
          <p:nvPr/>
        </p:nvPicPr>
        <p:blipFill>
          <a:blip r:embed="rId4" cstate="print">
            <a:clrChange>
              <a:clrFrom>
                <a:srgbClr val="000000"/>
              </a:clrFrom>
              <a:clrTo>
                <a:srgbClr val="000000">
                  <a:alpha val="0"/>
                </a:srgbClr>
              </a:clrTo>
            </a:clrChange>
          </a:blip>
          <a:srcRect b="6944"/>
          <a:stretch>
            <a:fillRect/>
          </a:stretch>
        </p:blipFill>
        <p:spPr bwMode="auto">
          <a:xfrm>
            <a:off x="1428728" y="1500174"/>
            <a:ext cx="2714643" cy="2214577"/>
          </a:xfrm>
          <a:prstGeom prst="rect">
            <a:avLst/>
          </a:prstGeom>
          <a:solidFill>
            <a:schemeClr val="bg2">
              <a:lumMod val="75000"/>
            </a:schemeClr>
          </a:solidFill>
        </p:spPr>
      </p:pic>
      <p:sp>
        <p:nvSpPr>
          <p:cNvPr id="9" name="TextBox 8"/>
          <p:cNvSpPr txBox="1"/>
          <p:nvPr/>
        </p:nvSpPr>
        <p:spPr>
          <a:xfrm>
            <a:off x="1500166" y="3143248"/>
            <a:ext cx="2571768" cy="553998"/>
          </a:xfrm>
          <a:prstGeom prst="rect">
            <a:avLst/>
          </a:prstGeom>
          <a:solidFill>
            <a:schemeClr val="bg2">
              <a:lumMod val="75000"/>
            </a:schemeClr>
          </a:solidFill>
        </p:spPr>
        <p:txBody>
          <a:bodyPr wrap="square" rtlCol="0">
            <a:spAutoFit/>
          </a:bodyPr>
          <a:lstStyle/>
          <a:p>
            <a:pPr algn="ctr"/>
            <a:r>
              <a:rPr lang="ru-RU" sz="1600" b="1" dirty="0" smtClean="0">
                <a:solidFill>
                  <a:srgbClr val="0033CC"/>
                </a:solidFill>
              </a:rPr>
              <a:t>Дарите людям добро…</a:t>
            </a:r>
          </a:p>
          <a:p>
            <a:pPr algn="ctr"/>
            <a:r>
              <a:rPr lang="ru-RU" sz="1400" b="1" dirty="0" smtClean="0">
                <a:solidFill>
                  <a:srgbClr val="0033CC"/>
                </a:solidFill>
              </a:rPr>
              <a:t>И они ответят тем же</a:t>
            </a:r>
            <a:endParaRPr lang="ru-RU" sz="1400" b="1" dirty="0">
              <a:solidFill>
                <a:srgbClr val="0033CC"/>
              </a:solidFill>
            </a:endParaRPr>
          </a:p>
        </p:txBody>
      </p:sp>
      <p:pic>
        <p:nvPicPr>
          <p:cNvPr id="1032" name="Picture 8" descr="http://www.materinstvo.ru/skins/default/public/images/articles/s6310_1291637168_1.jpg"/>
          <p:cNvPicPr>
            <a:picLocks noChangeAspect="1" noChangeArrowheads="1"/>
          </p:cNvPicPr>
          <p:nvPr/>
        </p:nvPicPr>
        <p:blipFill>
          <a:blip r:embed="rId5" cstate="print"/>
          <a:srcRect l="4000" t="2664" r="4000" b="4080"/>
          <a:stretch>
            <a:fillRect/>
          </a:stretch>
        </p:blipFill>
        <p:spPr bwMode="auto">
          <a:xfrm>
            <a:off x="1142976" y="3929066"/>
            <a:ext cx="1596129" cy="2428892"/>
          </a:xfrm>
          <a:prstGeom prst="rect">
            <a:avLst/>
          </a:prstGeom>
          <a:noFill/>
          <a:ln>
            <a:solidFill>
              <a:srgbClr val="663300"/>
            </a:solidFill>
          </a:ln>
        </p:spPr>
      </p:pic>
      <p:sp>
        <p:nvSpPr>
          <p:cNvPr id="15" name="Прямоугольник 14"/>
          <p:cNvSpPr/>
          <p:nvPr/>
        </p:nvSpPr>
        <p:spPr>
          <a:xfrm>
            <a:off x="3500430" y="3929066"/>
            <a:ext cx="1857388" cy="2428892"/>
          </a:xfrm>
          <a:prstGeom prst="rect">
            <a:avLst/>
          </a:prstGeom>
          <a:ln>
            <a:solidFill>
              <a:srgbClr val="996633"/>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ru-RU"/>
          </a:p>
        </p:txBody>
      </p:sp>
      <p:pic>
        <p:nvPicPr>
          <p:cNvPr id="1036" name="Picture 12" descr="http://my-shop.ru/_files/product/2/64/634776.jpg"/>
          <p:cNvPicPr>
            <a:picLocks noChangeAspect="1" noChangeArrowheads="1"/>
          </p:cNvPicPr>
          <p:nvPr/>
        </p:nvPicPr>
        <p:blipFill>
          <a:blip r:embed="rId6" cstate="print"/>
          <a:srcRect l="11250" t="26133" r="13749" b="11149"/>
          <a:stretch>
            <a:fillRect/>
          </a:stretch>
        </p:blipFill>
        <p:spPr bwMode="auto">
          <a:xfrm>
            <a:off x="3643306" y="4357694"/>
            <a:ext cx="1607355" cy="1928826"/>
          </a:xfrm>
          <a:prstGeom prst="rect">
            <a:avLst/>
          </a:prstGeom>
          <a:noFill/>
        </p:spPr>
      </p:pic>
      <p:sp>
        <p:nvSpPr>
          <p:cNvPr id="14" name="TextBox 13"/>
          <p:cNvSpPr txBox="1"/>
          <p:nvPr/>
        </p:nvSpPr>
        <p:spPr>
          <a:xfrm>
            <a:off x="3571868" y="3929066"/>
            <a:ext cx="1714512" cy="369332"/>
          </a:xfrm>
          <a:prstGeom prst="rect">
            <a:avLst/>
          </a:prstGeom>
          <a:noFill/>
        </p:spPr>
        <p:txBody>
          <a:bodyPr wrap="square" rtlCol="0">
            <a:spAutoFit/>
          </a:bodyPr>
          <a:lstStyle/>
          <a:p>
            <a:pPr algn="ctr"/>
            <a:r>
              <a:rPr lang="ru-RU" b="1" dirty="0" smtClean="0">
                <a:solidFill>
                  <a:srgbClr val="0033CC"/>
                </a:solidFill>
              </a:rPr>
              <a:t>Знай!</a:t>
            </a:r>
            <a:endParaRPr lang="ru-RU" b="1" dirty="0">
              <a:solidFill>
                <a:srgbClr val="0033CC"/>
              </a:solidFill>
            </a:endParaRPr>
          </a:p>
        </p:txBody>
      </p:sp>
      <p:sp>
        <p:nvSpPr>
          <p:cNvPr id="32" name="TextBox 31"/>
          <p:cNvSpPr txBox="1"/>
          <p:nvPr/>
        </p:nvSpPr>
        <p:spPr>
          <a:xfrm>
            <a:off x="5786446" y="3714752"/>
            <a:ext cx="2286016" cy="738664"/>
          </a:xfrm>
          <a:prstGeom prst="rect">
            <a:avLst/>
          </a:prstGeom>
          <a:noFill/>
        </p:spPr>
        <p:txBody>
          <a:bodyPr wrap="square" rtlCol="0">
            <a:spAutoFit/>
          </a:bodyPr>
          <a:lstStyle/>
          <a:p>
            <a:pPr algn="ctr"/>
            <a:r>
              <a:rPr lang="ru-RU" sz="1400" b="1" dirty="0" smtClean="0">
                <a:solidFill>
                  <a:srgbClr val="0033CC"/>
                </a:solidFill>
              </a:rPr>
              <a:t>Не совершай безнравственных поступков</a:t>
            </a:r>
            <a:endParaRPr lang="ru-RU" sz="1400" b="1" dirty="0">
              <a:solidFill>
                <a:srgbClr val="0033CC"/>
              </a:solidFill>
            </a:endParaRPr>
          </a:p>
        </p:txBody>
      </p:sp>
      <p:pic>
        <p:nvPicPr>
          <p:cNvPr id="20" name="Picture 2" descr="http://daycretinto.science/pic-cogmtl.net/Img/t021.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56176" y="4167740"/>
            <a:ext cx="2179624" cy="223698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1" name="Прямая соединительная линия 20"/>
          <p:cNvCxnSpPr/>
          <p:nvPr/>
        </p:nvCxnSpPr>
        <p:spPr>
          <a:xfrm rot="5400000">
            <a:off x="5886455" y="4113235"/>
            <a:ext cx="2357454" cy="207170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6200000" flipH="1">
            <a:off x="5857884" y="4107661"/>
            <a:ext cx="2357454" cy="207170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5" name="Прямоугольник 4"/>
          <p:cNvSpPr/>
          <p:nvPr/>
        </p:nvSpPr>
        <p:spPr>
          <a:xfrm>
            <a:off x="357158" y="285728"/>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14348" y="642918"/>
            <a:ext cx="7786742"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Честь и достоинство</a:t>
            </a: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4429124" y="2071678"/>
            <a:ext cx="3500462" cy="2862322"/>
          </a:xfrm>
          <a:prstGeom prst="rect">
            <a:avLst/>
          </a:prstGeom>
          <a:noFill/>
        </p:spPr>
        <p:txBody>
          <a:bodyPr wrap="square" rtlCol="0">
            <a:spAutoFit/>
          </a:bodyPr>
          <a:lstStyle/>
          <a:p>
            <a:pPr algn="just"/>
            <a:r>
              <a:rPr lang="ru-RU" dirty="0" smtClean="0"/>
              <a:t>Честь и достоинство необходимы в те моменты, когда надо выбрать, как поступить. Именно эти качества не дадут человеку совершить безнравственный поступок, помогут избежать вражды, мести и взаимных обид, потому что он уважает и себя и других.</a:t>
            </a:r>
          </a:p>
          <a:p>
            <a:endParaRPr lang="ru-RU" dirty="0"/>
          </a:p>
        </p:txBody>
      </p:sp>
      <p:pic>
        <p:nvPicPr>
          <p:cNvPr id="19458" name="Picture 2" descr="Картинка 142 из 158511"/>
          <p:cNvPicPr>
            <a:picLocks noChangeAspect="1" noChangeArrowheads="1"/>
          </p:cNvPicPr>
          <p:nvPr/>
        </p:nvPicPr>
        <p:blipFill>
          <a:blip r:embed="rId3" cstate="print"/>
          <a:srcRect/>
          <a:stretch>
            <a:fillRect/>
          </a:stretch>
        </p:blipFill>
        <p:spPr bwMode="auto">
          <a:xfrm>
            <a:off x="1142976" y="2143116"/>
            <a:ext cx="2773351" cy="27733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Прямоугольник 4"/>
          <p:cNvSpPr/>
          <p:nvPr/>
        </p:nvSpPr>
        <p:spPr>
          <a:xfrm>
            <a:off x="357158" y="285728"/>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1"/>
          <p:cNvSpPr txBox="1">
            <a:spLocks/>
          </p:cNvSpPr>
          <p:nvPr/>
        </p:nvSpPr>
        <p:spPr>
          <a:xfrm>
            <a:off x="3491880" y="404664"/>
            <a:ext cx="2355032" cy="6334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                                  </a:t>
            </a:r>
            <a:r>
              <a:rPr lang="ru-RU" sz="4600" b="1" dirty="0" smtClean="0"/>
              <a:t>ПРИТЧА</a:t>
            </a:r>
          </a:p>
        </p:txBody>
      </p:sp>
      <p:sp>
        <p:nvSpPr>
          <p:cNvPr id="7" name="Содержимое 2"/>
          <p:cNvSpPr txBox="1">
            <a:spLocks/>
          </p:cNvSpPr>
          <p:nvPr/>
        </p:nvSpPr>
        <p:spPr>
          <a:xfrm>
            <a:off x="817662" y="1132086"/>
            <a:ext cx="7467600" cy="568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dirty="0" smtClean="0"/>
              <a:t>Когда-то дружили Вода, Ветер, Достоинство  и Честь. Они всегда были вместе, но как-то пришлось им разойтись, чтобы каждый мог заняться своими делами. При расставании стали они рассуждать, как им потом вновь найти друг друга. Вода сказала, что её можно найти там, где растет камыш. Ветер сказал, что он всегда находится там, где трепещут листья.  Лишь  Честь и Достоинство стояли молча. Все спросили, почему они не называют своих признаков. Они сказали: «Вы можете и расходиться, и вновь сходиться, а нам это не позволено. Тот, кто однажды расстался с нами, расстался навсегда и уже  никогда не встретится»</a:t>
            </a:r>
            <a:br>
              <a:rPr lang="ru-RU" sz="2400" dirty="0" smtClean="0"/>
            </a:br>
            <a:endParaRPr lang="ru-RU" sz="2400" dirty="0" smtClean="0"/>
          </a:p>
          <a:p>
            <a:endParaRPr lang="ru-RU" sz="2400" dirty="0" smtClean="0"/>
          </a:p>
        </p:txBody>
      </p:sp>
    </p:spTree>
    <p:extLst>
      <p:ext uri="{BB962C8B-B14F-4D97-AF65-F5344CB8AC3E}">
        <p14:creationId xmlns:p14="http://schemas.microsoft.com/office/powerpoint/2010/main" xmlns="" val="3633729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TextBox 2"/>
          <p:cNvSpPr txBox="1">
            <a:spLocks noChangeArrowheads="1"/>
          </p:cNvSpPr>
          <p:nvPr/>
        </p:nvSpPr>
        <p:spPr bwMode="auto">
          <a:xfrm>
            <a:off x="323850" y="260350"/>
            <a:ext cx="82089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pitchFamily="34" charset="0"/>
              </a:defRPr>
            </a:lvl1pPr>
            <a:lvl2pPr marL="742950" indent="-285750" eaLnBrk="0" hangingPunct="0">
              <a:defRPr>
                <a:solidFill>
                  <a:schemeClr val="tx1"/>
                </a:solidFill>
                <a:latin typeface="Gill Sans MT" pitchFamily="34" charset="0"/>
                <a:cs typeface="Arial" pitchFamily="34" charset="0"/>
              </a:defRPr>
            </a:lvl2pPr>
            <a:lvl3pPr marL="1143000" indent="-228600" eaLnBrk="0" hangingPunct="0">
              <a:defRPr>
                <a:solidFill>
                  <a:schemeClr val="tx1"/>
                </a:solidFill>
                <a:latin typeface="Gill Sans MT" pitchFamily="34" charset="0"/>
                <a:cs typeface="Arial" pitchFamily="34" charset="0"/>
              </a:defRPr>
            </a:lvl3pPr>
            <a:lvl4pPr marL="1600200" indent="-228600" eaLnBrk="0" hangingPunct="0">
              <a:defRPr>
                <a:solidFill>
                  <a:schemeClr val="tx1"/>
                </a:solidFill>
                <a:latin typeface="Gill Sans MT" pitchFamily="34" charset="0"/>
                <a:cs typeface="Arial" pitchFamily="34" charset="0"/>
              </a:defRPr>
            </a:lvl4pPr>
            <a:lvl5pPr marL="2057400" indent="-228600" eaLnBrk="0" hangingPunct="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pPr eaLnBrk="1" hangingPunct="1"/>
            <a:r>
              <a:rPr lang="ru-RU" sz="3600"/>
              <a:t>ОДИН ЗА ВСЕХ И ВСЕ ЗА ОДНОГО</a:t>
            </a:r>
          </a:p>
        </p:txBody>
      </p:sp>
      <p:pic>
        <p:nvPicPr>
          <p:cNvPr id="2050" name="Picture 2" descr="http://www.kaliningradlib.ru/system/files/imagecache/picture_800/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100712"/>
            <a:ext cx="8064896" cy="5599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2427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3131840" y="116632"/>
            <a:ext cx="2436813" cy="2436813"/>
          </a:xfrm>
          <a:prstGeom prst="rect">
            <a:avLst/>
          </a:prstGeom>
          <a:noFill/>
          <a:ln w="9525">
            <a:noFill/>
            <a:miter lim="800000"/>
            <a:headEnd/>
            <a:tailEnd/>
          </a:ln>
        </p:spPr>
      </p:pic>
      <p:sp>
        <p:nvSpPr>
          <p:cNvPr id="4" name="Прямоугольник 3"/>
          <p:cNvSpPr/>
          <p:nvPr/>
        </p:nvSpPr>
        <p:spPr>
          <a:xfrm>
            <a:off x="668360" y="3861048"/>
            <a:ext cx="7936088" cy="2448272"/>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a:spLocks noChangeArrowheads="1"/>
          </p:cNvSpPr>
          <p:nvPr/>
        </p:nvSpPr>
        <p:spPr bwMode="auto">
          <a:xfrm>
            <a:off x="1503472" y="4116015"/>
            <a:ext cx="6265863" cy="1938338"/>
          </a:xfrm>
          <a:prstGeom prst="rect">
            <a:avLst/>
          </a:prstGeom>
          <a:noFill/>
          <a:ln w="9525">
            <a:noFill/>
            <a:miter lim="800000"/>
            <a:headEnd/>
            <a:tailEnd/>
          </a:ln>
        </p:spPr>
        <p:txBody>
          <a:bodyPr>
            <a:spAutoFit/>
          </a:bodyPr>
          <a:lstStyle/>
          <a:p>
            <a:pPr algn="ctr"/>
            <a:r>
              <a:rPr lang="ru-RU" sz="4000" b="1" dirty="0">
                <a:solidFill>
                  <a:srgbClr val="000000"/>
                </a:solidFill>
                <a:latin typeface="Corbel" pitchFamily="34" charset="0"/>
              </a:rPr>
              <a:t>Что становится наградой человеку за хорошие и правильные поступки?</a:t>
            </a:r>
          </a:p>
        </p:txBody>
      </p:sp>
    </p:spTree>
    <p:extLst>
      <p:ext uri="{BB962C8B-B14F-4D97-AF65-F5344CB8AC3E}">
        <p14:creationId xmlns:p14="http://schemas.microsoft.com/office/powerpoint/2010/main" xmlns="" val="34283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0"/>
            <a:ext cx="9144000" cy="6858000"/>
          </a:xfrm>
          <a:prstGeom prst="rect">
            <a:avLst/>
          </a:prstGeom>
          <a:noFill/>
        </p:spPr>
      </p:pic>
      <p:sp>
        <p:nvSpPr>
          <p:cNvPr id="5" name="TextBox 4"/>
          <p:cNvSpPr txBox="1"/>
          <p:nvPr/>
        </p:nvSpPr>
        <p:spPr>
          <a:xfrm>
            <a:off x="2843809" y="291306"/>
            <a:ext cx="2736304" cy="689422"/>
          </a:xfrm>
          <a:prstGeom prst="rect">
            <a:avLst/>
          </a:prstGeom>
          <a:solidFill>
            <a:schemeClr val="bg2">
              <a:lumMod val="90000"/>
            </a:schemeClr>
          </a:solidFill>
        </p:spPr>
        <p:txBody>
          <a:bodyPr wrap="square">
            <a:spAutoFit/>
          </a:bodyPr>
          <a:lstStyle/>
          <a:p>
            <a:pPr fontAlgn="auto">
              <a:spcBef>
                <a:spcPts val="0"/>
              </a:spcBef>
              <a:spcAft>
                <a:spcPts val="0"/>
              </a:spcAft>
              <a:defRPr/>
            </a:pPr>
            <a:endParaRPr lang="ru-RU" dirty="0">
              <a:latin typeface="+mn-lt"/>
              <a:cs typeface="+mn-cs"/>
            </a:endParaRPr>
          </a:p>
        </p:txBody>
      </p:sp>
      <p:sp>
        <p:nvSpPr>
          <p:cNvPr id="6" name="TextBox 4"/>
          <p:cNvSpPr txBox="1">
            <a:spLocks noChangeArrowheads="1"/>
          </p:cNvSpPr>
          <p:nvPr/>
        </p:nvSpPr>
        <p:spPr bwMode="auto">
          <a:xfrm>
            <a:off x="3219548" y="211287"/>
            <a:ext cx="2663825" cy="769441"/>
          </a:xfrm>
          <a:prstGeom prst="rect">
            <a:avLst/>
          </a:prstGeom>
          <a:noFill/>
          <a:ln w="9525">
            <a:noFill/>
            <a:miter lim="800000"/>
            <a:headEnd/>
            <a:tailEnd/>
          </a:ln>
        </p:spPr>
        <p:txBody>
          <a:bodyPr>
            <a:spAutoFit/>
          </a:bodyPr>
          <a:lstStyle/>
          <a:p>
            <a:r>
              <a:rPr lang="ru-RU" sz="4400" b="1" dirty="0">
                <a:solidFill>
                  <a:srgbClr val="FF0000"/>
                </a:solidFill>
                <a:latin typeface="Corbel" pitchFamily="34" charset="0"/>
              </a:rPr>
              <a:t>вывод</a:t>
            </a:r>
          </a:p>
        </p:txBody>
      </p:sp>
      <p:sp>
        <p:nvSpPr>
          <p:cNvPr id="7" name="Стрелка вниз 6"/>
          <p:cNvSpPr/>
          <p:nvPr/>
        </p:nvSpPr>
        <p:spPr>
          <a:xfrm>
            <a:off x="4031780" y="1124744"/>
            <a:ext cx="360362" cy="1008063"/>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639790" y="2348880"/>
            <a:ext cx="8108673" cy="4320480"/>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a:spLocks noChangeArrowheads="1"/>
          </p:cNvSpPr>
          <p:nvPr/>
        </p:nvSpPr>
        <p:spPr bwMode="auto">
          <a:xfrm>
            <a:off x="987522" y="2528887"/>
            <a:ext cx="7127875" cy="1800225"/>
          </a:xfrm>
          <a:prstGeom prst="rect">
            <a:avLst/>
          </a:prstGeom>
          <a:noFill/>
          <a:ln w="9525">
            <a:noFill/>
            <a:miter lim="800000"/>
            <a:headEnd/>
            <a:tailEnd/>
          </a:ln>
        </p:spPr>
        <p:txBody>
          <a:bodyPr>
            <a:spAutoFit/>
          </a:bodyPr>
          <a:lstStyle/>
          <a:p>
            <a:pPr algn="ctr"/>
            <a:r>
              <a:rPr lang="ru-RU" sz="2800" b="1" i="1" dirty="0">
                <a:solidFill>
                  <a:srgbClr val="000080"/>
                </a:solidFill>
                <a:latin typeface="Times New Roman" pitchFamily="18" charset="0"/>
                <a:cs typeface="Times New Roman" pitchFamily="18" charset="0"/>
              </a:rPr>
              <a:t>«Наградой человеку за хорошие поступки становится уважение людей, при этом он сам испытывает чувство собственного достоинства, уважение к себе</a:t>
            </a:r>
            <a:r>
              <a:rPr lang="ru-RU" sz="2800" b="1" i="1" dirty="0" smtClean="0">
                <a:solidFill>
                  <a:srgbClr val="000080"/>
                </a:solidFill>
                <a:latin typeface="Times New Roman" pitchFamily="18" charset="0"/>
                <a:cs typeface="Times New Roman" pitchFamily="18" charset="0"/>
              </a:rPr>
              <a:t>».</a:t>
            </a:r>
            <a:endParaRPr lang="ru-RU" sz="2800" dirty="0">
              <a:latin typeface="Calibri" pitchFamily="34" charset="0"/>
              <a:cs typeface="Times New Roman" pitchFamily="18" charset="0"/>
            </a:endParaRPr>
          </a:p>
        </p:txBody>
      </p:sp>
      <p:sp>
        <p:nvSpPr>
          <p:cNvPr id="10" name="TextBox 9"/>
          <p:cNvSpPr txBox="1">
            <a:spLocks noChangeArrowheads="1"/>
          </p:cNvSpPr>
          <p:nvPr/>
        </p:nvSpPr>
        <p:spPr bwMode="auto">
          <a:xfrm>
            <a:off x="876982" y="4442097"/>
            <a:ext cx="7634287" cy="2227263"/>
          </a:xfrm>
          <a:prstGeom prst="rect">
            <a:avLst/>
          </a:prstGeom>
          <a:noFill/>
          <a:ln w="9525">
            <a:noFill/>
            <a:miter lim="800000"/>
            <a:headEnd/>
            <a:tailEnd/>
          </a:ln>
        </p:spPr>
        <p:txBody>
          <a:bodyPr>
            <a:spAutoFit/>
          </a:bodyPr>
          <a:lstStyle/>
          <a:p>
            <a:pPr algn="ctr"/>
            <a:r>
              <a:rPr lang="ru-RU" sz="2800" dirty="0">
                <a:latin typeface="Times New Roman" pitchFamily="18" charset="0"/>
                <a:ea typeface="Times New Roman" pitchFamily="18" charset="0"/>
                <a:cs typeface="Calibri" pitchFamily="34" charset="0"/>
              </a:rPr>
              <a:t> </a:t>
            </a:r>
            <a:r>
              <a:rPr lang="ru-RU" sz="2800" b="1" i="1" dirty="0">
                <a:latin typeface="Times New Roman" pitchFamily="18" charset="0"/>
                <a:ea typeface="Times New Roman" pitchFamily="18" charset="0"/>
                <a:cs typeface="Calibri" pitchFamily="34" charset="0"/>
              </a:rPr>
              <a:t>«Когда человек совершает добрые, правильные поступки, противостоит злу, он оберегает свою честь (уважение со стороны других) и обретает чувство собственного достоинства (уважение самого себя)».</a:t>
            </a:r>
            <a:endParaRPr lang="ru-RU" sz="2800" dirty="0">
              <a:latin typeface="Corbel" pitchFamily="34" charset="0"/>
              <a:ea typeface="Times New Roman" pitchFamily="18" charset="0"/>
              <a:cs typeface="Calibri" pitchFamily="34" charset="0"/>
            </a:endParaRPr>
          </a:p>
        </p:txBody>
      </p:sp>
    </p:spTree>
    <p:extLst>
      <p:ext uri="{BB962C8B-B14F-4D97-AF65-F5344CB8AC3E}">
        <p14:creationId xmlns:p14="http://schemas.microsoft.com/office/powerpoint/2010/main" xmlns="" val="15861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WordArt 4"/>
          <p:cNvSpPr>
            <a:spLocks noChangeArrowheads="1" noChangeShapeType="1" noTextEdit="1"/>
          </p:cNvSpPr>
          <p:nvPr/>
        </p:nvSpPr>
        <p:spPr bwMode="auto">
          <a:xfrm>
            <a:off x="755650" y="0"/>
            <a:ext cx="7777163" cy="1439863"/>
          </a:xfrm>
          <a:prstGeom prst="rect">
            <a:avLst/>
          </a:prstGeom>
        </p:spPr>
        <p:txBody>
          <a:bodyPr wrap="none" fromWordArt="1">
            <a:prstTxWarp prst="textStop">
              <a:avLst>
                <a:gd name="adj" fmla="val 22222"/>
              </a:avLst>
            </a:prstTxWarp>
          </a:bodyPr>
          <a:lstStyle/>
          <a:p>
            <a:pPr algn="ctr"/>
            <a:r>
              <a:rPr lang="ru-RU"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Как развить в себе достоинство</a:t>
            </a:r>
          </a:p>
        </p:txBody>
      </p:sp>
      <p:sp>
        <p:nvSpPr>
          <p:cNvPr id="6" name="Прямоугольник 5"/>
          <p:cNvSpPr/>
          <p:nvPr/>
        </p:nvSpPr>
        <p:spPr>
          <a:xfrm>
            <a:off x="405403" y="1628800"/>
            <a:ext cx="8429684" cy="4943472"/>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3"/>
          <p:cNvSpPr txBox="1">
            <a:spLocks noChangeArrowheads="1"/>
          </p:cNvSpPr>
          <p:nvPr/>
        </p:nvSpPr>
        <p:spPr>
          <a:xfrm>
            <a:off x="395288" y="1628800"/>
            <a:ext cx="8229600" cy="50688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endParaRPr lang="ru-RU" sz="1200" smtClean="0"/>
          </a:p>
          <a:p>
            <a:pPr algn="just">
              <a:lnSpc>
                <a:spcPct val="80000"/>
              </a:lnSpc>
            </a:pPr>
            <a:r>
              <a:rPr lang="ru-RU" sz="2000" b="1" u="sng" smtClean="0">
                <a:solidFill>
                  <a:srgbClr val="990000"/>
                </a:solidFill>
              </a:rPr>
              <a:t>Занятия спортом.</a:t>
            </a:r>
            <a:r>
              <a:rPr lang="ru-RU" sz="2000" b="1" smtClean="0">
                <a:solidFill>
                  <a:srgbClr val="252571"/>
                </a:solidFill>
              </a:rPr>
              <a:t> Борьба (как физическая, так и душевная) с тяжелым спортивным снарядом или с тяжелыми нагрузками формирует у человека уважение к себе. Уважение к себе есть проявление чувства собственного достоинства.</a:t>
            </a:r>
          </a:p>
          <a:p>
            <a:pPr algn="just">
              <a:lnSpc>
                <a:spcPct val="80000"/>
              </a:lnSpc>
            </a:pPr>
            <a:endParaRPr lang="ru-RU" sz="2000" b="1" smtClean="0">
              <a:solidFill>
                <a:srgbClr val="252571"/>
              </a:solidFill>
            </a:endParaRPr>
          </a:p>
          <a:p>
            <a:pPr algn="just">
              <a:lnSpc>
                <a:spcPct val="80000"/>
              </a:lnSpc>
            </a:pPr>
            <a:r>
              <a:rPr lang="ru-RU" sz="2000" b="1" u="sng" smtClean="0">
                <a:solidFill>
                  <a:srgbClr val="990000"/>
                </a:solidFill>
              </a:rPr>
              <a:t>Получение знаний</a:t>
            </a:r>
            <a:r>
              <a:rPr lang="ru-RU" sz="2000" b="1" smtClean="0">
                <a:solidFill>
                  <a:srgbClr val="990000"/>
                </a:solidFill>
              </a:rPr>
              <a:t>.</a:t>
            </a:r>
            <a:r>
              <a:rPr lang="ru-RU" sz="2000" b="1" smtClean="0">
                <a:solidFill>
                  <a:srgbClr val="252571"/>
                </a:solidFill>
              </a:rPr>
              <a:t> С приобретением всё новых познаний у человек появляется всё более надежная платформа для развития чувства собственного достоинства.</a:t>
            </a:r>
          </a:p>
          <a:p>
            <a:pPr algn="just">
              <a:lnSpc>
                <a:spcPct val="80000"/>
              </a:lnSpc>
            </a:pPr>
            <a:endParaRPr lang="ru-RU" sz="2000" b="1" smtClean="0">
              <a:solidFill>
                <a:srgbClr val="252571"/>
              </a:solidFill>
            </a:endParaRPr>
          </a:p>
          <a:p>
            <a:pPr algn="just">
              <a:lnSpc>
                <a:spcPct val="80000"/>
              </a:lnSpc>
            </a:pPr>
            <a:r>
              <a:rPr lang="ru-RU" sz="2000" b="1" u="sng" smtClean="0">
                <a:solidFill>
                  <a:srgbClr val="990000"/>
                </a:solidFill>
              </a:rPr>
              <a:t>Бытовые отношения.</a:t>
            </a:r>
            <a:r>
              <a:rPr lang="ru-RU" sz="2000" b="1" smtClean="0">
                <a:solidFill>
                  <a:srgbClr val="252571"/>
                </a:solidFill>
              </a:rPr>
              <a:t> Не поощряя и не допуская уничижительного обращения с собой со стороны окружающих человек обретает чувство собственного достоинства.</a:t>
            </a:r>
          </a:p>
          <a:p>
            <a:pPr algn="just">
              <a:lnSpc>
                <a:spcPct val="80000"/>
              </a:lnSpc>
            </a:pPr>
            <a:endParaRPr lang="ru-RU" sz="2000" b="1" smtClean="0">
              <a:solidFill>
                <a:srgbClr val="252571"/>
              </a:solidFill>
            </a:endParaRPr>
          </a:p>
          <a:p>
            <a:pPr algn="just">
              <a:lnSpc>
                <a:spcPct val="80000"/>
              </a:lnSpc>
            </a:pPr>
            <a:r>
              <a:rPr lang="ru-RU" sz="2000" b="1" u="sng" smtClean="0">
                <a:solidFill>
                  <a:srgbClr val="990000"/>
                </a:solidFill>
              </a:rPr>
              <a:t>Полемика (спор).</a:t>
            </a:r>
            <a:r>
              <a:rPr lang="ru-RU" sz="2000" b="1" smtClean="0">
                <a:solidFill>
                  <a:srgbClr val="252571"/>
                </a:solidFill>
              </a:rPr>
              <a:t> Тренируясь в полемике, человек приобретает уверенность в себе и, следовательно, чувство собственного достоинства.</a:t>
            </a:r>
            <a:endParaRPr lang="ru-RU" sz="2000" b="1" dirty="0">
              <a:solidFill>
                <a:srgbClr val="252571"/>
              </a:solidFill>
            </a:endParaRPr>
          </a:p>
        </p:txBody>
      </p:sp>
    </p:spTree>
    <p:extLst>
      <p:ext uri="{BB962C8B-B14F-4D97-AF65-F5344CB8AC3E}">
        <p14:creationId xmlns:p14="http://schemas.microsoft.com/office/powerpoint/2010/main" xmlns="" val="1736812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6" name="Прямоугольник 5"/>
          <p:cNvSpPr/>
          <p:nvPr/>
        </p:nvSpPr>
        <p:spPr>
          <a:xfrm>
            <a:off x="357158" y="285728"/>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3"/>
          <p:cNvSpPr txBox="1">
            <a:spLocks noChangeArrowheads="1"/>
          </p:cNvSpPr>
          <p:nvPr/>
        </p:nvSpPr>
        <p:spPr bwMode="auto">
          <a:xfrm>
            <a:off x="395288" y="188913"/>
            <a:ext cx="8569325"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pitchFamily="34" charset="0"/>
              </a:defRPr>
            </a:lvl1pPr>
            <a:lvl2pPr marL="742950" indent="-285750" eaLnBrk="0" hangingPunct="0">
              <a:defRPr>
                <a:solidFill>
                  <a:schemeClr val="tx1"/>
                </a:solidFill>
                <a:latin typeface="Gill Sans MT" pitchFamily="34" charset="0"/>
                <a:cs typeface="Arial" pitchFamily="34" charset="0"/>
              </a:defRPr>
            </a:lvl2pPr>
            <a:lvl3pPr marL="1143000" indent="-228600" eaLnBrk="0" hangingPunct="0">
              <a:defRPr>
                <a:solidFill>
                  <a:schemeClr val="tx1"/>
                </a:solidFill>
                <a:latin typeface="Gill Sans MT" pitchFamily="34" charset="0"/>
                <a:cs typeface="Arial" pitchFamily="34" charset="0"/>
              </a:defRPr>
            </a:lvl3pPr>
            <a:lvl4pPr marL="1600200" indent="-228600" eaLnBrk="0" hangingPunct="0">
              <a:defRPr>
                <a:solidFill>
                  <a:schemeClr val="tx1"/>
                </a:solidFill>
                <a:latin typeface="Gill Sans MT" pitchFamily="34" charset="0"/>
                <a:cs typeface="Arial" pitchFamily="34" charset="0"/>
              </a:defRPr>
            </a:lvl4pPr>
            <a:lvl5pPr marL="2057400" indent="-228600" eaLnBrk="0" hangingPunct="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pPr eaLnBrk="1" hangingPunct="1"/>
            <a:r>
              <a:rPr lang="ru-RU" sz="4000" dirty="0">
                <a:solidFill>
                  <a:srgbClr val="002060"/>
                </a:solidFill>
              </a:rPr>
              <a:t>Как-то мудреца спросили ,почему человеку даны два глаза ? Мудрец ответил , что левым глазом человек должен видеть собственные недостатки и пути их устранения , а правым - достоинства и честь другого человека , с тем , чтобы оказать ему всяческое уважение.</a:t>
            </a:r>
          </a:p>
        </p:txBody>
      </p:sp>
    </p:spTree>
    <p:extLst>
      <p:ext uri="{BB962C8B-B14F-4D97-AF65-F5344CB8AC3E}">
        <p14:creationId xmlns:p14="http://schemas.microsoft.com/office/powerpoint/2010/main" xmlns="" val="2461658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5" name="Прямоугольник 4"/>
          <p:cNvSpPr/>
          <p:nvPr/>
        </p:nvSpPr>
        <p:spPr>
          <a:xfrm>
            <a:off x="357158" y="285728"/>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6" descr="Картинка 9 из 170058"/>
          <p:cNvPicPr>
            <a:picLocks noChangeAspect="1" noChangeArrowheads="1"/>
          </p:cNvPicPr>
          <p:nvPr/>
        </p:nvPicPr>
        <p:blipFill>
          <a:blip r:embed="rId3" cstate="print"/>
          <a:srcRect/>
          <a:stretch>
            <a:fillRect/>
          </a:stretch>
        </p:blipFill>
        <p:spPr bwMode="auto">
          <a:xfrm>
            <a:off x="5786446" y="3929066"/>
            <a:ext cx="1500198" cy="1760826"/>
          </a:xfrm>
          <a:prstGeom prst="rect">
            <a:avLst/>
          </a:prstGeom>
          <a:noFill/>
        </p:spPr>
      </p:pic>
      <p:pic>
        <p:nvPicPr>
          <p:cNvPr id="1026" name="Picture 2" descr="http://s43.radikal.ru/i101/0902/c6/ce218fcb8ae6.jpg"/>
          <p:cNvPicPr>
            <a:picLocks noChangeAspect="1" noChangeArrowheads="1"/>
          </p:cNvPicPr>
          <p:nvPr/>
        </p:nvPicPr>
        <p:blipFill>
          <a:blip r:embed="rId4" cstate="print"/>
          <a:srcRect/>
          <a:stretch>
            <a:fillRect/>
          </a:stretch>
        </p:blipFill>
        <p:spPr bwMode="auto">
          <a:xfrm>
            <a:off x="1214414" y="1785926"/>
            <a:ext cx="3143272" cy="3822898"/>
          </a:xfrm>
          <a:prstGeom prst="rect">
            <a:avLst/>
          </a:prstGeom>
          <a:noFill/>
        </p:spPr>
      </p:pic>
      <p:sp>
        <p:nvSpPr>
          <p:cNvPr id="9" name="TextBox 8"/>
          <p:cNvSpPr txBox="1"/>
          <p:nvPr/>
        </p:nvSpPr>
        <p:spPr>
          <a:xfrm>
            <a:off x="642910" y="714356"/>
            <a:ext cx="7929618" cy="523220"/>
          </a:xfrm>
          <a:prstGeom prst="rect">
            <a:avLst/>
          </a:prstGeom>
          <a:noFill/>
        </p:spPr>
        <p:txBody>
          <a:bodyPr wrap="square" rtlCol="0">
            <a:spAutoFit/>
          </a:bodyPr>
          <a:lstStyle/>
          <a:p>
            <a:pPr algn="ctr"/>
            <a:r>
              <a:rPr lang="ru-RU" sz="2800" b="1" dirty="0" smtClean="0"/>
              <a:t>Александр Сергеевич Пушкин, русский поэт</a:t>
            </a:r>
            <a:endParaRPr lang="ru-RU" sz="2800" b="1" dirty="0"/>
          </a:p>
        </p:txBody>
      </p:sp>
      <p:sp>
        <p:nvSpPr>
          <p:cNvPr id="11" name="TextBox 10"/>
          <p:cNvSpPr txBox="1"/>
          <p:nvPr/>
        </p:nvSpPr>
        <p:spPr>
          <a:xfrm>
            <a:off x="4857752" y="1500174"/>
            <a:ext cx="3286148" cy="2308324"/>
          </a:xfrm>
          <a:prstGeom prst="rect">
            <a:avLst/>
          </a:prstGeom>
          <a:noFill/>
        </p:spPr>
        <p:txBody>
          <a:bodyPr wrap="square" rtlCol="0">
            <a:spAutoFit/>
          </a:bodyPr>
          <a:lstStyle/>
          <a:p>
            <a:pPr algn="ctr"/>
            <a:r>
              <a:rPr lang="ru-RU" sz="4800" dirty="0" smtClean="0"/>
              <a:t>«Береги честь смолоду»</a:t>
            </a:r>
            <a:endParaRPr lang="ru-RU" sz="4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5" name="WordArt 4"/>
          <p:cNvSpPr>
            <a:spLocks noChangeArrowheads="1" noChangeShapeType="1" noTextEdit="1"/>
          </p:cNvSpPr>
          <p:nvPr/>
        </p:nvSpPr>
        <p:spPr bwMode="auto">
          <a:xfrm>
            <a:off x="755650" y="115888"/>
            <a:ext cx="7848600" cy="15843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ru-RU" sz="3600" b="1" kern="10" dirty="0">
                <a:ln w="9525">
                  <a:round/>
                  <a:headEnd/>
                  <a:tailEnd/>
                </a:ln>
                <a:gradFill rotWithShape="1">
                  <a:gsLst>
                    <a:gs pos="0">
                      <a:srgbClr val="FFFFCC"/>
                    </a:gs>
                    <a:gs pos="100000">
                      <a:srgbClr val="FF9999"/>
                    </a:gs>
                  </a:gsLst>
                  <a:lin ang="5400000" scaled="1"/>
                </a:gradFill>
                <a:latin typeface="Times New Roman"/>
                <a:cs typeface="Times New Roman"/>
              </a:rPr>
              <a:t>Задание на дом </a:t>
            </a:r>
          </a:p>
        </p:txBody>
      </p:sp>
      <p:sp>
        <p:nvSpPr>
          <p:cNvPr id="6" name="Прямоугольник 5"/>
          <p:cNvSpPr/>
          <p:nvPr/>
        </p:nvSpPr>
        <p:spPr>
          <a:xfrm>
            <a:off x="357158" y="2132856"/>
            <a:ext cx="8429684" cy="4439416"/>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3"/>
          <p:cNvSpPr txBox="1">
            <a:spLocks noChangeArrowheads="1"/>
          </p:cNvSpPr>
          <p:nvPr/>
        </p:nvSpPr>
        <p:spPr>
          <a:xfrm>
            <a:off x="252001" y="2204864"/>
            <a:ext cx="8713788"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r>
              <a:rPr lang="ru-RU" altLang="zh-CN" b="1" smtClean="0">
                <a:solidFill>
                  <a:schemeClr val="accent2"/>
                </a:solidFill>
              </a:rPr>
              <a:t>Подбери две-три пословицы, в которых бы говорилось о че</a:t>
            </a:r>
            <a:r>
              <a:rPr lang="en-US" altLang="zh-CN" b="1" smtClean="0">
                <a:solidFill>
                  <a:schemeClr val="accent2"/>
                </a:solidFill>
                <a:ea typeface="SimSun" pitchFamily="2" charset="-122"/>
              </a:rPr>
              <a:t>c</a:t>
            </a:r>
            <a:r>
              <a:rPr lang="ru-RU" altLang="zh-CN" b="1" smtClean="0">
                <a:solidFill>
                  <a:schemeClr val="accent2"/>
                </a:solidFill>
              </a:rPr>
              <a:t>ти и достоинстве. </a:t>
            </a:r>
          </a:p>
          <a:p>
            <a:pPr marL="609600" indent="-609600">
              <a:buFontTx/>
              <a:buNone/>
            </a:pPr>
            <a:endParaRPr lang="en-US" altLang="zh-CN" b="1" smtClean="0">
              <a:solidFill>
                <a:schemeClr val="accent2"/>
              </a:solidFill>
              <a:ea typeface="SimSun" pitchFamily="2" charset="-122"/>
            </a:endParaRPr>
          </a:p>
          <a:p>
            <a:pPr marL="609600" indent="-609600"/>
            <a:r>
              <a:rPr lang="ru-RU" altLang="zh-CN" b="1" smtClean="0">
                <a:solidFill>
                  <a:schemeClr val="accent2"/>
                </a:solidFill>
              </a:rPr>
              <a:t>Вспомнить и рассказать о поступках известных вам героев книг, сказок, кинофильмов, соответствующие понятиям чести и достоинстве.</a:t>
            </a:r>
            <a:endParaRPr lang="ru-RU" b="1" dirty="0" smtClean="0">
              <a:solidFill>
                <a:schemeClr val="accent2"/>
              </a:solidFill>
            </a:endParaRPr>
          </a:p>
        </p:txBody>
      </p:sp>
    </p:spTree>
    <p:extLst>
      <p:ext uri="{BB962C8B-B14F-4D97-AF65-F5344CB8AC3E}">
        <p14:creationId xmlns:p14="http://schemas.microsoft.com/office/powerpoint/2010/main" xmlns="" val="252016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3" name="Прямоугольник 2"/>
          <p:cNvSpPr/>
          <p:nvPr/>
        </p:nvSpPr>
        <p:spPr>
          <a:xfrm>
            <a:off x="714348" y="332656"/>
            <a:ext cx="7818092" cy="5668112"/>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i="1" dirty="0" smtClean="0">
              <a:solidFill>
                <a:schemeClr val="tx1"/>
              </a:solidFill>
              <a:latin typeface="Times New Roman" pitchFamily="18" charset="0"/>
              <a:cs typeface="Times New Roman" pitchFamily="18" charset="0"/>
            </a:endParaRPr>
          </a:p>
          <a:p>
            <a:r>
              <a:rPr lang="ru-RU" sz="4000" b="1" i="1" dirty="0" smtClean="0">
                <a:solidFill>
                  <a:schemeClr val="tx1"/>
                </a:solidFill>
                <a:latin typeface="Times New Roman" pitchFamily="18" charset="0"/>
                <a:cs typeface="Times New Roman" pitchFamily="18" charset="0"/>
              </a:rPr>
              <a:t>«Не </a:t>
            </a:r>
            <a:r>
              <a:rPr lang="ru-RU" sz="4000" b="1" i="1" dirty="0">
                <a:solidFill>
                  <a:schemeClr val="tx1"/>
                </a:solidFill>
                <a:latin typeface="Times New Roman" pitchFamily="18" charset="0"/>
                <a:cs typeface="Times New Roman" pitchFamily="18" charset="0"/>
              </a:rPr>
              <a:t>сильные лучшие, а честные. Честь и </a:t>
            </a:r>
            <a:br>
              <a:rPr lang="ru-RU" sz="4000" b="1" i="1" dirty="0">
                <a:solidFill>
                  <a:schemeClr val="tx1"/>
                </a:solidFill>
                <a:latin typeface="Times New Roman" pitchFamily="18" charset="0"/>
                <a:cs typeface="Times New Roman" pitchFamily="18" charset="0"/>
              </a:rPr>
            </a:br>
            <a:r>
              <a:rPr lang="ru-RU" sz="4000" b="1" i="1" dirty="0" smtClean="0">
                <a:solidFill>
                  <a:schemeClr val="tx1"/>
                </a:solidFill>
                <a:latin typeface="Times New Roman" pitchFamily="18" charset="0"/>
                <a:cs typeface="Times New Roman" pitchFamily="18" charset="0"/>
              </a:rPr>
              <a:t>собственное </a:t>
            </a:r>
            <a:r>
              <a:rPr lang="ru-RU" sz="4000" b="1" i="1" dirty="0">
                <a:solidFill>
                  <a:schemeClr val="tx1"/>
                </a:solidFill>
                <a:latin typeface="Times New Roman" pitchFamily="18" charset="0"/>
                <a:cs typeface="Times New Roman" pitchFamily="18" charset="0"/>
              </a:rPr>
              <a:t>достоинство – сильнее </a:t>
            </a:r>
            <a:r>
              <a:rPr lang="ru-RU" sz="4000" b="1" i="1" dirty="0" smtClean="0">
                <a:solidFill>
                  <a:schemeClr val="tx1"/>
                </a:solidFill>
                <a:latin typeface="Times New Roman" pitchFamily="18" charset="0"/>
                <a:cs typeface="Times New Roman" pitchFamily="18" charset="0"/>
              </a:rPr>
              <a:t>всего»</a:t>
            </a:r>
            <a:endParaRPr lang="ru-RU" sz="4000" b="1" dirty="0" smtClean="0">
              <a:solidFill>
                <a:schemeClr val="tx1"/>
              </a:solidFill>
              <a:latin typeface="Times New Roman" pitchFamily="18" charset="0"/>
              <a:cs typeface="Times New Roman" pitchFamily="18" charset="0"/>
            </a:endParaRPr>
          </a:p>
          <a:p>
            <a:r>
              <a:rPr lang="ru-RU" sz="2000" b="1" i="1" dirty="0">
                <a:solidFill>
                  <a:schemeClr val="tx1"/>
                </a:solidFill>
                <a:latin typeface="Times New Roman" pitchFamily="18" charset="0"/>
                <a:cs typeface="Times New Roman" pitchFamily="18" charset="0"/>
              </a:rPr>
              <a:t> </a:t>
            </a:r>
            <a:endParaRPr lang="ru-RU" sz="2000" b="1" dirty="0" smtClean="0">
              <a:solidFill>
                <a:schemeClr val="tx1"/>
              </a:solidFill>
              <a:latin typeface="Times New Roman" pitchFamily="18" charset="0"/>
              <a:cs typeface="Times New Roman" pitchFamily="18" charset="0"/>
            </a:endParaRPr>
          </a:p>
          <a:p>
            <a:r>
              <a:rPr lang="ru-RU" sz="2000" b="1" dirty="0">
                <a:solidFill>
                  <a:schemeClr val="tx1"/>
                </a:solidFill>
                <a:latin typeface="Times New Roman" pitchFamily="18" charset="0"/>
                <a:cs typeface="Times New Roman" pitchFamily="18" charset="0"/>
              </a:rPr>
              <a:t>  </a:t>
            </a:r>
            <a:endParaRPr lang="ru-RU" sz="2000" b="1" dirty="0" smtClean="0">
              <a:solidFill>
                <a:schemeClr val="tx1"/>
              </a:solidFill>
              <a:latin typeface="Times New Roman" pitchFamily="18" charset="0"/>
              <a:cs typeface="Times New Roman" pitchFamily="18" charset="0"/>
            </a:endParaRPr>
          </a:p>
          <a:p>
            <a:endParaRPr lang="ru-RU" sz="2000" b="1" dirty="0">
              <a:solidFill>
                <a:schemeClr val="tx1"/>
              </a:solidFill>
              <a:latin typeface="Times New Roman" pitchFamily="18" charset="0"/>
              <a:cs typeface="Times New Roman" pitchFamily="18" charset="0"/>
            </a:endParaRPr>
          </a:p>
          <a:p>
            <a:r>
              <a:rPr lang="ru-RU" sz="2000" b="1" dirty="0" smtClean="0">
                <a:solidFill>
                  <a:schemeClr val="tx1"/>
                </a:solidFill>
                <a:latin typeface="Times New Roman" pitchFamily="18" charset="0"/>
                <a:cs typeface="Times New Roman" pitchFamily="18" charset="0"/>
              </a:rPr>
              <a:t>   </a:t>
            </a:r>
          </a:p>
          <a:p>
            <a:pPr algn="r"/>
            <a:r>
              <a:rPr lang="ru-RU" sz="2000" b="1" i="1" dirty="0" smtClean="0">
                <a:solidFill>
                  <a:schemeClr val="tx1"/>
                </a:solidFill>
                <a:latin typeface="Times New Roman" pitchFamily="18" charset="0"/>
                <a:cs typeface="Times New Roman" pitchFamily="18" charset="0"/>
              </a:rPr>
              <a:t>Ф</a:t>
            </a:r>
            <a:r>
              <a:rPr lang="ru-RU" sz="2000" b="1" i="1" dirty="0">
                <a:solidFill>
                  <a:schemeClr val="tx1"/>
                </a:solidFill>
                <a:latin typeface="Times New Roman" pitchFamily="18" charset="0"/>
                <a:cs typeface="Times New Roman" pitchFamily="18" charset="0"/>
              </a:rPr>
              <a:t>. М. </a:t>
            </a:r>
            <a:r>
              <a:rPr lang="ru-RU" sz="2000" b="1" i="1" dirty="0" smtClean="0">
                <a:solidFill>
                  <a:schemeClr val="tx1"/>
                </a:solidFill>
                <a:latin typeface="Times New Roman" pitchFamily="18" charset="0"/>
                <a:cs typeface="Times New Roman" pitchFamily="18" charset="0"/>
              </a:rPr>
              <a:t>Достоевский</a:t>
            </a:r>
          </a:p>
          <a:p>
            <a:pPr algn="ctr"/>
            <a:endParaRPr lang="ru-RU" sz="2800" dirty="0">
              <a:solidFill>
                <a:srgbClr val="0033CC"/>
              </a:solidFill>
            </a:endParaRPr>
          </a:p>
        </p:txBody>
      </p:sp>
      <p:pic>
        <p:nvPicPr>
          <p:cNvPr id="4" name="Picture 6" descr="Картинка 9 из 170058"/>
          <p:cNvPicPr>
            <a:picLocks noChangeAspect="1" noChangeArrowheads="1"/>
          </p:cNvPicPr>
          <p:nvPr/>
        </p:nvPicPr>
        <p:blipFill>
          <a:blip r:embed="rId3" cstate="print"/>
          <a:srcRect/>
          <a:stretch>
            <a:fillRect/>
          </a:stretch>
        </p:blipFill>
        <p:spPr bwMode="auto">
          <a:xfrm>
            <a:off x="4149039" y="3284984"/>
            <a:ext cx="1779143" cy="2088232"/>
          </a:xfrm>
          <a:prstGeom prst="rect">
            <a:avLst/>
          </a:prstGeom>
          <a:noFill/>
        </p:spPr>
      </p:pic>
    </p:spTree>
    <p:extLst>
      <p:ext uri="{BB962C8B-B14F-4D97-AF65-F5344CB8AC3E}">
        <p14:creationId xmlns:p14="http://schemas.microsoft.com/office/powerpoint/2010/main" xmlns="" val="395651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6" name="Прямоугольник 5"/>
          <p:cNvSpPr/>
          <p:nvPr/>
        </p:nvSpPr>
        <p:spPr>
          <a:xfrm>
            <a:off x="357158" y="285728"/>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p:txBody>
          <a:bodyPr>
            <a:normAutofit fontScale="90000"/>
          </a:bodyPr>
          <a:lstStyle/>
          <a:p>
            <a:r>
              <a:rPr lang="ru-RU" dirty="0" smtClean="0"/>
              <a:t>Используемые  интернет-ресурсы</a:t>
            </a:r>
            <a:endParaRPr lang="ru-RU" dirty="0"/>
          </a:p>
        </p:txBody>
      </p:sp>
      <p:sp>
        <p:nvSpPr>
          <p:cNvPr id="3" name="Содержимое 2"/>
          <p:cNvSpPr>
            <a:spLocks noGrp="1"/>
          </p:cNvSpPr>
          <p:nvPr>
            <p:ph idx="1"/>
          </p:nvPr>
        </p:nvSpPr>
        <p:spPr/>
        <p:txBody>
          <a:bodyPr>
            <a:normAutofit/>
          </a:bodyPr>
          <a:lstStyle/>
          <a:p>
            <a:r>
              <a:rPr lang="en-US" sz="1200" dirty="0">
                <a:hlinkClick r:id="rId3"/>
              </a:rPr>
              <a:t>http://</a:t>
            </a:r>
            <a:r>
              <a:rPr lang="en-US" sz="1200" dirty="0" smtClean="0">
                <a:hlinkClick r:id="rId3"/>
              </a:rPr>
              <a:t>www.funlib.ru/cimg/2014/101914/2931085</a:t>
            </a:r>
            <a:endParaRPr lang="ru-RU" sz="1200" dirty="0" smtClean="0"/>
          </a:p>
          <a:p>
            <a:r>
              <a:rPr lang="en-US" sz="1200" dirty="0">
                <a:hlinkClick r:id="rId4"/>
              </a:rPr>
              <a:t>http://</a:t>
            </a:r>
            <a:r>
              <a:rPr lang="en-US" sz="1200" dirty="0" smtClean="0">
                <a:hlinkClick r:id="rId4"/>
              </a:rPr>
              <a:t>www.stihi.ru/pics/2012/09/13/8342.jpg</a:t>
            </a:r>
            <a:endParaRPr lang="ru-RU" sz="1200" dirty="0" smtClean="0"/>
          </a:p>
          <a:p>
            <a:r>
              <a:rPr lang="en-US" sz="1200" dirty="0">
                <a:hlinkClick r:id="rId5"/>
              </a:rPr>
              <a:t>http://</a:t>
            </a:r>
            <a:r>
              <a:rPr lang="en-US" sz="1200" dirty="0" smtClean="0">
                <a:hlinkClick r:id="rId5"/>
              </a:rPr>
              <a:t>static.ozone.ru/multimedia/books_covers/1011666067.jpg</a:t>
            </a:r>
            <a:endParaRPr lang="ru-RU" sz="1200" dirty="0" smtClean="0"/>
          </a:p>
          <a:p>
            <a:r>
              <a:rPr lang="en-US" sz="1200" dirty="0">
                <a:hlinkClick r:id="rId6"/>
              </a:rPr>
              <a:t>http://</a:t>
            </a:r>
            <a:r>
              <a:rPr lang="en-US" sz="1200" dirty="0" smtClean="0">
                <a:hlinkClick r:id="rId6"/>
              </a:rPr>
              <a:t>diafilmy.su/uploads/posts/2014-10/1413539131_rasoneg_018.jpg</a:t>
            </a:r>
            <a:endParaRPr lang="ru-RU" sz="1200" dirty="0" smtClean="0"/>
          </a:p>
          <a:p>
            <a:r>
              <a:rPr lang="en-US" sz="1200" dirty="0">
                <a:hlinkClick r:id="rId7"/>
              </a:rPr>
              <a:t>http://</a:t>
            </a:r>
            <a:r>
              <a:rPr lang="en-US" sz="1200" dirty="0" smtClean="0">
                <a:hlinkClick r:id="rId7"/>
              </a:rPr>
              <a:t>rpp.nashaucheba.ru/pars_docs/refs/105/104431/img1.jpg</a:t>
            </a:r>
            <a:endParaRPr lang="ru-RU" sz="1200" dirty="0" smtClean="0"/>
          </a:p>
          <a:p>
            <a:r>
              <a:rPr lang="en-US" sz="1200" dirty="0">
                <a:hlinkClick r:id="rId8"/>
              </a:rPr>
              <a:t>http://</a:t>
            </a:r>
            <a:r>
              <a:rPr lang="en-US" sz="1200" dirty="0" smtClean="0">
                <a:hlinkClick r:id="rId8"/>
              </a:rPr>
              <a:t>mgpr.omskportal.ru/ru/government/pobeda70/bookremember/heroes/97/PageContent/0/body_files/file/98.png</a:t>
            </a:r>
            <a:endParaRPr lang="ru-RU" sz="1200" dirty="0" smtClean="0"/>
          </a:p>
          <a:p>
            <a:r>
              <a:rPr lang="en-US" sz="1200" dirty="0">
                <a:hlinkClick r:id="rId9"/>
              </a:rPr>
              <a:t>http://cariful.ru/wp-content/uploads/2012/01/</a:t>
            </a:r>
            <a:r>
              <a:rPr lang="ru-RU" sz="1200" dirty="0">
                <a:hlinkClick r:id="rId9"/>
              </a:rPr>
              <a:t>самооценка.</a:t>
            </a:r>
            <a:r>
              <a:rPr lang="en-US" sz="1200" dirty="0" smtClean="0">
                <a:hlinkClick r:id="rId9"/>
              </a:rPr>
              <a:t>jpg</a:t>
            </a:r>
            <a:endParaRPr lang="ru-RU" sz="1200" dirty="0" smtClean="0"/>
          </a:p>
          <a:p>
            <a:r>
              <a:rPr lang="en-US" sz="1200" dirty="0">
                <a:hlinkClick r:id="rId10"/>
              </a:rPr>
              <a:t>http://</a:t>
            </a:r>
            <a:r>
              <a:rPr lang="en-US" sz="1200" dirty="0" smtClean="0">
                <a:hlinkClick r:id="rId10"/>
              </a:rPr>
              <a:t>mypresentation.ru/documents/94716908b9417e56e3cc0e2ddc868ecf/img20.jpg</a:t>
            </a:r>
            <a:endParaRPr lang="ru-RU" sz="1200" dirty="0" smtClean="0"/>
          </a:p>
          <a:p>
            <a:r>
              <a:rPr lang="en-US" sz="1200" dirty="0">
                <a:hlinkClick r:id="rId11"/>
              </a:rPr>
              <a:t>http://</a:t>
            </a:r>
            <a:r>
              <a:rPr lang="en-US" sz="1200" dirty="0" smtClean="0">
                <a:hlinkClick r:id="rId11"/>
              </a:rPr>
              <a:t>lily-girls.ru/wp-content/2014/09/8.jpg</a:t>
            </a:r>
            <a:endParaRPr lang="ru-RU" sz="1200" dirty="0" smtClean="0"/>
          </a:p>
          <a:p>
            <a:r>
              <a:rPr lang="en-US" sz="1200" dirty="0">
                <a:hlinkClick r:id="rId12"/>
              </a:rPr>
              <a:t>http://</a:t>
            </a:r>
            <a:r>
              <a:rPr lang="en-US" sz="1200" dirty="0" smtClean="0">
                <a:hlinkClick r:id="rId12"/>
              </a:rPr>
              <a:t>mtdata.ru/u7/photo7F09/20880681632-0/original.jpg</a:t>
            </a:r>
            <a:endParaRPr lang="ru-RU" sz="1200" dirty="0" smtClean="0"/>
          </a:p>
          <a:p>
            <a:r>
              <a:rPr lang="en-US" sz="1200" dirty="0">
                <a:hlinkClick r:id="rId13"/>
              </a:rPr>
              <a:t>http://</a:t>
            </a:r>
            <a:r>
              <a:rPr lang="en-US" sz="1200" dirty="0" smtClean="0">
                <a:hlinkClick r:id="rId13"/>
              </a:rPr>
              <a:t>pravme.ru/uploads/images/00/02/01/2015/03/31/332622.jpg</a:t>
            </a:r>
            <a:endParaRPr lang="ru-RU" sz="1200" dirty="0" smtClean="0"/>
          </a:p>
          <a:p>
            <a:r>
              <a:rPr lang="en-US" sz="1200" dirty="0">
                <a:hlinkClick r:id="rId14"/>
              </a:rPr>
              <a:t>http://</a:t>
            </a:r>
            <a:r>
              <a:rPr lang="en-US" sz="1200" dirty="0" smtClean="0">
                <a:hlinkClick r:id="rId14"/>
              </a:rPr>
              <a:t>sandsoody.ru/uploads/images/vladimir_majakovskij_chto_takoe_horosho_i_chto_takoe_ploho.jpg</a:t>
            </a:r>
            <a:endParaRPr lang="ru-RU" sz="1200" dirty="0" smtClean="0"/>
          </a:p>
          <a:p>
            <a:r>
              <a:rPr lang="en-US" sz="1200" dirty="0">
                <a:hlinkClick r:id="rId15"/>
              </a:rPr>
              <a:t>http://</a:t>
            </a:r>
            <a:r>
              <a:rPr lang="en-US" sz="1200" dirty="0" smtClean="0">
                <a:hlinkClick r:id="rId15"/>
              </a:rPr>
              <a:t>daycretinto.science/pic-cogmtl.net/Img/t021.gif</a:t>
            </a:r>
            <a:endParaRPr lang="ru-RU" sz="1200" dirty="0" smtClean="0"/>
          </a:p>
          <a:p>
            <a:r>
              <a:rPr lang="en-US" sz="1200" dirty="0">
                <a:hlinkClick r:id="rId16"/>
              </a:rPr>
              <a:t>http://</a:t>
            </a:r>
            <a:r>
              <a:rPr lang="en-US" sz="1200" dirty="0" smtClean="0">
                <a:hlinkClick r:id="rId16"/>
              </a:rPr>
              <a:t>pridsosh.ucoz.ru/images/novoe/163100.jpg</a:t>
            </a:r>
            <a:endParaRPr lang="ru-RU" sz="1200" dirty="0" smtClean="0"/>
          </a:p>
          <a:p>
            <a:r>
              <a:rPr lang="en-US" sz="1200" dirty="0">
                <a:hlinkClick r:id="rId17"/>
              </a:rPr>
              <a:t>http://</a:t>
            </a:r>
            <a:r>
              <a:rPr lang="en-US" sz="1200" dirty="0" smtClean="0">
                <a:hlinkClick r:id="rId17"/>
              </a:rPr>
              <a:t>www.kaliningradlib.ru/system/files/imagecache/picture_800/8.jpg</a:t>
            </a:r>
            <a:endParaRPr lang="ru-RU" sz="1200" dirty="0" smtClean="0"/>
          </a:p>
          <a:p>
            <a:r>
              <a:rPr lang="en-US" sz="1200" dirty="0"/>
              <a:t>http://blondie.ru/sites/default/files/styles/full/public/2013/poll/233733/blondie.ru-621167.jpg?itok=oogPkfsC</a:t>
            </a:r>
            <a:endParaRPr lang="ru-RU" sz="1200" dirty="0"/>
          </a:p>
          <a:p>
            <a:endParaRPr lang="ru-RU" sz="1200" dirty="0"/>
          </a:p>
          <a:p>
            <a:endParaRPr lang="ru-RU"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3" name="Прямоугольник 2"/>
          <p:cNvSpPr/>
          <p:nvPr/>
        </p:nvSpPr>
        <p:spPr>
          <a:xfrm>
            <a:off x="714348" y="642918"/>
            <a:ext cx="7786742" cy="1357322"/>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Честь и достоинство</a:t>
            </a: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2231455" y="2132856"/>
            <a:ext cx="4752528" cy="4464496"/>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857224" y="6286520"/>
            <a:ext cx="184731" cy="369332"/>
          </a:xfrm>
          <a:prstGeom prst="rect">
            <a:avLst/>
          </a:prstGeom>
          <a:noFill/>
        </p:spPr>
        <p:txBody>
          <a:bodyPr wrap="none" rtlCol="0">
            <a:spAutoFit/>
          </a:bodyPr>
          <a:lstStyle/>
          <a:p>
            <a:endParaRPr lang="ru-RU" dirty="0"/>
          </a:p>
        </p:txBody>
      </p:sp>
      <p:pic>
        <p:nvPicPr>
          <p:cNvPr id="1026" name="Picture 2" descr="http://www.funlib.ru/cimg/2014/101914/293108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7124"/>
          <a:stretch/>
        </p:blipFill>
        <p:spPr bwMode="auto">
          <a:xfrm>
            <a:off x="2357326" y="2328593"/>
            <a:ext cx="4500786" cy="407302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Прямоугольник 4"/>
          <p:cNvSpPr/>
          <p:nvPr/>
        </p:nvSpPr>
        <p:spPr>
          <a:xfrm>
            <a:off x="1331913" y="188913"/>
            <a:ext cx="7272337" cy="863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rgbClr val="873624">
                    <a:lumMod val="75000"/>
                  </a:srgbClr>
                </a:solidFill>
                <a:effectLst>
                  <a:outerShdw blurRad="38100" dist="38100" dir="2700000" algn="tl">
                    <a:srgbClr val="000000">
                      <a:alpha val="43137"/>
                    </a:srgbClr>
                  </a:outerShdw>
                </a:effectLst>
                <a:latin typeface="Times New Roman"/>
              </a:rPr>
              <a:t>ОПРЕДЕЛЯЕМ   ПРОБЛЕМУ  УРОКА</a:t>
            </a:r>
            <a:endParaRPr lang="ru-RU" dirty="0"/>
          </a:p>
        </p:txBody>
      </p:sp>
      <p:pic>
        <p:nvPicPr>
          <p:cNvPr id="3074" name="Picture 2" descr="http://www.stihi.ru/pics/2012/09/13/834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45383" y="1547352"/>
            <a:ext cx="4930873" cy="4883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605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64538" cy="685800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1115616" y="404812"/>
            <a:ext cx="7297738" cy="890587"/>
          </a:xfrm>
          <a:prstGeom prst="rect">
            <a:avLst/>
          </a:prstGeom>
          <a:noFill/>
          <a:ln w="9525">
            <a:noFill/>
            <a:miter lim="800000"/>
            <a:headEnd/>
            <a:tailEnd/>
          </a:ln>
        </p:spPr>
      </p:pic>
      <p:sp>
        <p:nvSpPr>
          <p:cNvPr id="6" name="Стрелка вниз 5"/>
          <p:cNvSpPr/>
          <p:nvPr/>
        </p:nvSpPr>
        <p:spPr>
          <a:xfrm>
            <a:off x="4500563" y="1412875"/>
            <a:ext cx="719137" cy="180022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668360" y="3861048"/>
            <a:ext cx="7936088" cy="2448272"/>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a:spLocks noChangeArrowheads="1"/>
          </p:cNvSpPr>
          <p:nvPr/>
        </p:nvSpPr>
        <p:spPr bwMode="auto">
          <a:xfrm>
            <a:off x="1620043" y="4116015"/>
            <a:ext cx="6480175" cy="1938337"/>
          </a:xfrm>
          <a:prstGeom prst="rect">
            <a:avLst/>
          </a:prstGeom>
          <a:noFill/>
          <a:ln w="9525">
            <a:noFill/>
            <a:miter lim="800000"/>
            <a:headEnd/>
            <a:tailEnd/>
          </a:ln>
        </p:spPr>
        <p:txBody>
          <a:bodyPr>
            <a:spAutoFit/>
          </a:bodyPr>
          <a:lstStyle/>
          <a:p>
            <a:pPr algn="ctr"/>
            <a:r>
              <a:rPr lang="ru-RU" sz="4000" b="1" dirty="0">
                <a:latin typeface="Corbel" pitchFamily="34" charset="0"/>
              </a:rPr>
              <a:t>Что становится наградой человеку за хорошие и правильные поступки?</a:t>
            </a:r>
          </a:p>
        </p:txBody>
      </p:sp>
    </p:spTree>
    <p:extLst>
      <p:ext uri="{BB962C8B-B14F-4D97-AF65-F5344CB8AC3E}">
        <p14:creationId xmlns:p14="http://schemas.microsoft.com/office/powerpoint/2010/main" xmlns="" val="232896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20538" y="-13712"/>
            <a:ext cx="9144000" cy="6858000"/>
          </a:xfrm>
          <a:prstGeom prst="rect">
            <a:avLst/>
          </a:prstGeom>
          <a:noFill/>
        </p:spPr>
      </p:pic>
      <p:sp>
        <p:nvSpPr>
          <p:cNvPr id="5" name="Заголовок 1"/>
          <p:cNvSpPr txBox="1">
            <a:spLocks/>
          </p:cNvSpPr>
          <p:nvPr/>
        </p:nvSpPr>
        <p:spPr>
          <a:xfrm>
            <a:off x="323528" y="5951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rgbClr val="FF0000"/>
                </a:solidFill>
              </a:rPr>
              <a:t>Известны ли вам эти произведения? </a:t>
            </a:r>
            <a:endParaRPr lang="ru-RU" sz="3600" b="1" dirty="0">
              <a:solidFill>
                <a:srgbClr val="FF0000"/>
              </a:solidFill>
            </a:endParaRPr>
          </a:p>
        </p:txBody>
      </p:sp>
      <p:sp>
        <p:nvSpPr>
          <p:cNvPr id="7" name="Прямоугольник 6"/>
          <p:cNvSpPr/>
          <p:nvPr/>
        </p:nvSpPr>
        <p:spPr>
          <a:xfrm rot="5400000">
            <a:off x="3215330" y="1545312"/>
            <a:ext cx="5491365" cy="4794249"/>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Содержимое 3"/>
          <p:cNvSpPr txBox="1">
            <a:spLocks/>
          </p:cNvSpPr>
          <p:nvPr/>
        </p:nvSpPr>
        <p:spPr>
          <a:xfrm>
            <a:off x="3851920" y="1241408"/>
            <a:ext cx="4075936" cy="5214974"/>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ru-RU" smtClean="0"/>
              <a:t> </a:t>
            </a:r>
            <a:r>
              <a:rPr lang="ru-RU" sz="6400" smtClean="0"/>
              <a:t>Ему еще трудно было говорить, он еще не проглотил всех слез, еще всхлипывал, икал, шмыгал носом.</a:t>
            </a:r>
          </a:p>
          <a:p>
            <a:pPr>
              <a:buFont typeface="Arial" pitchFamily="34" charset="0"/>
              <a:buNone/>
            </a:pPr>
            <a:r>
              <a:rPr lang="ru-RU" sz="6400" smtClean="0"/>
              <a:t> - Давай пошли, - сказал я ему. - Смотри, уже поздно, уже сад закрывается.</a:t>
            </a:r>
          </a:p>
          <a:p>
            <a:pPr>
              <a:buFont typeface="Arial" pitchFamily="34" charset="0"/>
              <a:buNone/>
            </a:pPr>
            <a:r>
              <a:rPr lang="ru-RU" sz="6400" smtClean="0"/>
              <a:t> И я хотел взять мальчика за руку. Но мальчик поспешно отдернул руку и сказал:</a:t>
            </a:r>
          </a:p>
          <a:p>
            <a:pPr>
              <a:buFont typeface="Arial" pitchFamily="34" charset="0"/>
              <a:buNone/>
            </a:pPr>
            <a:r>
              <a:rPr lang="ru-RU" sz="6400" smtClean="0"/>
              <a:t> - Не могу.</a:t>
            </a:r>
          </a:p>
          <a:p>
            <a:pPr>
              <a:buFont typeface="Arial" pitchFamily="34" charset="0"/>
              <a:buNone/>
            </a:pPr>
            <a:r>
              <a:rPr lang="ru-RU" sz="6400" smtClean="0"/>
              <a:t>  - Что не можешь?</a:t>
            </a:r>
          </a:p>
          <a:p>
            <a:pPr>
              <a:buFont typeface="Arial" pitchFamily="34" charset="0"/>
              <a:buNone/>
            </a:pPr>
            <a:r>
              <a:rPr lang="ru-RU" sz="6400" smtClean="0"/>
              <a:t> - Идти не могу.</a:t>
            </a:r>
          </a:p>
          <a:p>
            <a:pPr>
              <a:buFont typeface="Arial" pitchFamily="34" charset="0"/>
              <a:buNone/>
            </a:pPr>
            <a:r>
              <a:rPr lang="ru-RU" sz="6400" smtClean="0"/>
              <a:t> - Как? Почему? Что с тобой?</a:t>
            </a:r>
          </a:p>
          <a:p>
            <a:pPr>
              <a:buFont typeface="Arial" pitchFamily="34" charset="0"/>
              <a:buNone/>
            </a:pPr>
            <a:r>
              <a:rPr lang="ru-RU" sz="6400" smtClean="0"/>
              <a:t> - Ничего, - сказал мальчик.</a:t>
            </a:r>
          </a:p>
          <a:p>
            <a:pPr>
              <a:buFont typeface="Arial" pitchFamily="34" charset="0"/>
              <a:buNone/>
            </a:pPr>
            <a:r>
              <a:rPr lang="ru-RU" sz="6400" smtClean="0"/>
              <a:t> - Ты что - нездоров?</a:t>
            </a:r>
          </a:p>
          <a:p>
            <a:pPr>
              <a:buFont typeface="Arial" pitchFamily="34" charset="0"/>
              <a:buNone/>
            </a:pPr>
            <a:r>
              <a:rPr lang="ru-RU" sz="6400" smtClean="0"/>
              <a:t> - Нет, - сказал он, - здоров.</a:t>
            </a:r>
          </a:p>
          <a:p>
            <a:pPr>
              <a:buFont typeface="Arial" pitchFamily="34" charset="0"/>
              <a:buNone/>
            </a:pPr>
            <a:r>
              <a:rPr lang="ru-RU" sz="6400" smtClean="0"/>
              <a:t> - Так почему ж ты идти не можешь?</a:t>
            </a:r>
          </a:p>
          <a:p>
            <a:pPr>
              <a:buFont typeface="Arial" pitchFamily="34" charset="0"/>
              <a:buNone/>
            </a:pPr>
            <a:r>
              <a:rPr lang="ru-RU" sz="6400" smtClean="0"/>
              <a:t> - Я - часовой, - сказал он.</a:t>
            </a:r>
          </a:p>
          <a:p>
            <a:pPr>
              <a:buFont typeface="Arial" pitchFamily="34" charset="0"/>
              <a:buNone/>
            </a:pPr>
            <a:r>
              <a:rPr lang="ru-RU" sz="6400" smtClean="0"/>
              <a:t> - Как часовой? Какой часовой?</a:t>
            </a:r>
          </a:p>
          <a:p>
            <a:pPr>
              <a:buFont typeface="Arial" pitchFamily="34" charset="0"/>
              <a:buNone/>
            </a:pPr>
            <a:r>
              <a:rPr lang="ru-RU" sz="6400" smtClean="0"/>
              <a:t> - Ну, что вы - не понимаете? Мы играем.</a:t>
            </a:r>
          </a:p>
          <a:p>
            <a:pPr>
              <a:buFont typeface="Arial" pitchFamily="34" charset="0"/>
              <a:buNone/>
            </a:pPr>
            <a:r>
              <a:rPr lang="ru-RU" sz="6400" smtClean="0"/>
              <a:t> - Да с кем же ты играешь?</a:t>
            </a:r>
          </a:p>
          <a:p>
            <a:pPr>
              <a:buFont typeface="Arial" pitchFamily="34" charset="0"/>
              <a:buNone/>
            </a:pPr>
            <a:r>
              <a:rPr lang="ru-RU" sz="6400" smtClean="0"/>
              <a:t> Мальчик помолчал, вздохнул и с</a:t>
            </a:r>
            <a:r>
              <a:rPr lang="ru-RU" sz="4500" smtClean="0"/>
              <a:t>казал:</a:t>
            </a:r>
          </a:p>
          <a:p>
            <a:pPr>
              <a:buFont typeface="Arial" pitchFamily="34" charset="0"/>
              <a:buNone/>
            </a:pPr>
            <a:r>
              <a:rPr lang="ru-RU" sz="4500" smtClean="0"/>
              <a:t> - Не знаю.</a:t>
            </a:r>
          </a:p>
          <a:p>
            <a:endParaRPr lang="ru-RU" sz="4500" smtClean="0"/>
          </a:p>
          <a:p>
            <a:r>
              <a:rPr lang="ru-RU" sz="4500" smtClean="0"/>
              <a:t>Пантелеев  Л.«Честное слово»</a:t>
            </a:r>
            <a:endParaRPr lang="ru-RU" sz="4500" dirty="0"/>
          </a:p>
        </p:txBody>
      </p:sp>
      <p:pic>
        <p:nvPicPr>
          <p:cNvPr id="4098" name="Picture 2" descr="http://static.ozone.ru/multimedia/books_covers/101166606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268" y="1832671"/>
            <a:ext cx="3012815"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93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 calcmode="lin" valueType="num">
                                      <p:cBhvr additive="base">
                                        <p:cTn id="4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 calcmode="lin" valueType="num">
                                      <p:cBhvr additive="base">
                                        <p:cTn id="5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anim calcmode="lin" valueType="num">
                                      <p:cBhvr additive="base">
                                        <p:cTn id="5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anim calcmode="lin" valueType="num">
                                      <p:cBhvr additive="base">
                                        <p:cTn id="59"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xEl>
                                              <p:pRg st="14" end="14"/>
                                            </p:txEl>
                                          </p:spTgt>
                                        </p:tgtEl>
                                        <p:attrNameLst>
                                          <p:attrName>style.visibility</p:attrName>
                                        </p:attrNameLst>
                                      </p:cBhvr>
                                      <p:to>
                                        <p:strVal val="visible"/>
                                      </p:to>
                                    </p:set>
                                    <p:anim calcmode="lin" valueType="num">
                                      <p:cBhvr additive="base">
                                        <p:cTn id="63"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xEl>
                                              <p:pRg st="15" end="15"/>
                                            </p:txEl>
                                          </p:spTgt>
                                        </p:tgtEl>
                                        <p:attrNameLst>
                                          <p:attrName>style.visibility</p:attrName>
                                        </p:attrNameLst>
                                      </p:cBhvr>
                                      <p:to>
                                        <p:strVal val="visible"/>
                                      </p:to>
                                    </p:set>
                                    <p:anim calcmode="lin" valueType="num">
                                      <p:cBhvr additive="base">
                                        <p:cTn id="67"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
                                            <p:txEl>
                                              <p:pRg st="16" end="16"/>
                                            </p:txEl>
                                          </p:spTgt>
                                        </p:tgtEl>
                                        <p:attrNameLst>
                                          <p:attrName>style.visibility</p:attrName>
                                        </p:attrNameLst>
                                      </p:cBhvr>
                                      <p:to>
                                        <p:strVal val="visible"/>
                                      </p:to>
                                    </p:set>
                                    <p:anim calcmode="lin" valueType="num">
                                      <p:cBhvr additive="base">
                                        <p:cTn id="71"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xEl>
                                              <p:pRg st="18" end="18"/>
                                            </p:txEl>
                                          </p:spTgt>
                                        </p:tgtEl>
                                        <p:attrNameLst>
                                          <p:attrName>style.visibility</p:attrName>
                                        </p:attrNameLst>
                                      </p:cBhvr>
                                      <p:to>
                                        <p:strVal val="visible"/>
                                      </p:to>
                                    </p:set>
                                    <p:anim calcmode="lin" valueType="num">
                                      <p:cBhvr additive="base">
                                        <p:cTn id="77"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4098"/>
                                        </p:tgtEl>
                                        <p:attrNameLst>
                                          <p:attrName>style.visibility</p:attrName>
                                        </p:attrNameLst>
                                      </p:cBhvr>
                                      <p:to>
                                        <p:strVal val="visible"/>
                                      </p:to>
                                    </p:set>
                                    <p:animEffect transition="in" filter="circle(in)">
                                      <p:cBhvr>
                                        <p:cTn id="8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2940"/>
            <a:ext cx="9144000" cy="6858000"/>
          </a:xfrm>
          <a:prstGeom prst="rect">
            <a:avLst/>
          </a:prstGeom>
          <a:noFill/>
        </p:spPr>
      </p:pic>
      <p:sp>
        <p:nvSpPr>
          <p:cNvPr id="6" name="Заголовок 1"/>
          <p:cNvSpPr txBox="1">
            <a:spLocks/>
          </p:cNvSpPr>
          <p:nvPr/>
        </p:nvSpPr>
        <p:spPr>
          <a:xfrm>
            <a:off x="539552" y="182970"/>
            <a:ext cx="7498080" cy="101154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
            </a:r>
            <a:br>
              <a:rPr lang="ru-RU" dirty="0" smtClean="0"/>
            </a:br>
            <a:r>
              <a:rPr lang="ru-RU" sz="10700" b="1" dirty="0" err="1" smtClean="0">
                <a:solidFill>
                  <a:srgbClr val="FF0000"/>
                </a:solidFill>
              </a:rPr>
              <a:t>С.Я.Маршак</a:t>
            </a:r>
            <a:r>
              <a:rPr lang="ru-RU" sz="10700" b="1" dirty="0" smtClean="0">
                <a:solidFill>
                  <a:srgbClr val="FF0000"/>
                </a:solidFill>
              </a:rPr>
              <a:t>   «Рассказ о неизвестном герое»</a:t>
            </a:r>
            <a:br>
              <a:rPr lang="ru-RU" sz="10700" b="1" dirty="0" smtClean="0">
                <a:solidFill>
                  <a:srgbClr val="FF0000"/>
                </a:solidFill>
              </a:rPr>
            </a:br>
            <a:endParaRPr lang="ru-RU" sz="10700" b="1" dirty="0">
              <a:solidFill>
                <a:srgbClr val="FF0000"/>
              </a:solidFill>
            </a:endParaRPr>
          </a:p>
        </p:txBody>
      </p:sp>
      <p:sp>
        <p:nvSpPr>
          <p:cNvPr id="7" name="Прямоугольник 6"/>
          <p:cNvSpPr/>
          <p:nvPr/>
        </p:nvSpPr>
        <p:spPr>
          <a:xfrm rot="5400000">
            <a:off x="-261915" y="1738357"/>
            <a:ext cx="5491365" cy="417646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Содержимое 2"/>
          <p:cNvSpPr txBox="1">
            <a:spLocks/>
          </p:cNvSpPr>
          <p:nvPr/>
        </p:nvSpPr>
        <p:spPr>
          <a:xfrm>
            <a:off x="1435608" y="1500174"/>
            <a:ext cx="3657600" cy="507209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Arial" pitchFamily="34" charset="0"/>
              <a:buNone/>
            </a:pPr>
            <a:r>
              <a:rPr lang="ru-RU" smtClean="0"/>
              <a:t>Ищут пожарные,</a:t>
            </a:r>
          </a:p>
          <a:p>
            <a:pPr>
              <a:buFont typeface="Arial" pitchFamily="34" charset="0"/>
              <a:buNone/>
            </a:pPr>
            <a:r>
              <a:rPr lang="ru-RU" smtClean="0"/>
              <a:t> Ищет милиция,</a:t>
            </a:r>
          </a:p>
          <a:p>
            <a:pPr>
              <a:buFont typeface="Arial" pitchFamily="34" charset="0"/>
              <a:buNone/>
            </a:pPr>
            <a:r>
              <a:rPr lang="ru-RU" smtClean="0"/>
              <a:t> Ищут фотографы</a:t>
            </a:r>
          </a:p>
          <a:p>
            <a:pPr>
              <a:buFont typeface="Arial" pitchFamily="34" charset="0"/>
              <a:buNone/>
            </a:pPr>
            <a:r>
              <a:rPr lang="ru-RU" smtClean="0"/>
              <a:t> В нашей столице,</a:t>
            </a:r>
          </a:p>
          <a:p>
            <a:pPr>
              <a:buFont typeface="Arial" pitchFamily="34" charset="0"/>
              <a:buNone/>
            </a:pPr>
            <a:r>
              <a:rPr lang="ru-RU" smtClean="0"/>
              <a:t> Ищут давно,</a:t>
            </a:r>
          </a:p>
          <a:p>
            <a:pPr>
              <a:buFont typeface="Arial" pitchFamily="34" charset="0"/>
              <a:buNone/>
            </a:pPr>
            <a:r>
              <a:rPr lang="ru-RU" smtClean="0"/>
              <a:t> Но не могут найти</a:t>
            </a:r>
          </a:p>
          <a:p>
            <a:pPr>
              <a:buFont typeface="Arial" pitchFamily="34" charset="0"/>
              <a:buNone/>
            </a:pPr>
            <a:r>
              <a:rPr lang="ru-RU" smtClean="0"/>
              <a:t> Парня какого-то</a:t>
            </a:r>
          </a:p>
          <a:p>
            <a:pPr>
              <a:buFont typeface="Arial" pitchFamily="34" charset="0"/>
              <a:buNone/>
            </a:pPr>
            <a:r>
              <a:rPr lang="ru-RU" smtClean="0"/>
              <a:t> Лет двадцати.</a:t>
            </a:r>
          </a:p>
          <a:p>
            <a:pPr>
              <a:buFont typeface="Arial" pitchFamily="34" charset="0"/>
              <a:buNone/>
            </a:pPr>
            <a:r>
              <a:rPr lang="ru-RU" smtClean="0"/>
              <a:t> </a:t>
            </a:r>
          </a:p>
          <a:p>
            <a:pPr>
              <a:buFont typeface="Arial" pitchFamily="34" charset="0"/>
              <a:buNone/>
            </a:pPr>
            <a:r>
              <a:rPr lang="ru-RU" smtClean="0"/>
              <a:t> Среднего роста,</a:t>
            </a:r>
          </a:p>
          <a:p>
            <a:pPr>
              <a:buFont typeface="Arial" pitchFamily="34" charset="0"/>
              <a:buNone/>
            </a:pPr>
            <a:r>
              <a:rPr lang="ru-RU" smtClean="0"/>
              <a:t> Плечистый и крепкий,</a:t>
            </a:r>
          </a:p>
          <a:p>
            <a:pPr>
              <a:buFont typeface="Arial" pitchFamily="34" charset="0"/>
              <a:buNone/>
            </a:pPr>
            <a:r>
              <a:rPr lang="ru-RU" smtClean="0"/>
              <a:t> Ходит он в белой</a:t>
            </a:r>
          </a:p>
          <a:p>
            <a:pPr>
              <a:buFont typeface="Arial" pitchFamily="34" charset="0"/>
              <a:buNone/>
            </a:pPr>
            <a:r>
              <a:rPr lang="ru-RU" smtClean="0"/>
              <a:t> Футболке и кепке.</a:t>
            </a:r>
          </a:p>
          <a:p>
            <a:pPr>
              <a:buFont typeface="Arial" pitchFamily="34" charset="0"/>
              <a:buNone/>
            </a:pPr>
            <a:r>
              <a:rPr lang="ru-RU" smtClean="0"/>
              <a:t> Знак "ГТО"</a:t>
            </a:r>
          </a:p>
          <a:p>
            <a:pPr>
              <a:buFont typeface="Arial" pitchFamily="34" charset="0"/>
              <a:buNone/>
            </a:pPr>
            <a:r>
              <a:rPr lang="ru-RU" smtClean="0"/>
              <a:t> На груди у него.</a:t>
            </a:r>
          </a:p>
          <a:p>
            <a:pPr>
              <a:buFont typeface="Arial" pitchFamily="34" charset="0"/>
              <a:buNone/>
            </a:pPr>
            <a:r>
              <a:rPr lang="ru-RU" smtClean="0"/>
              <a:t> Больше не знают</a:t>
            </a:r>
          </a:p>
          <a:p>
            <a:pPr>
              <a:buFont typeface="Arial" pitchFamily="34" charset="0"/>
              <a:buNone/>
            </a:pPr>
            <a:r>
              <a:rPr lang="ru-RU" smtClean="0"/>
              <a:t> О нем ничего.</a:t>
            </a:r>
          </a:p>
          <a:p>
            <a:endParaRPr lang="ru-RU" dirty="0"/>
          </a:p>
        </p:txBody>
      </p:sp>
      <p:pic>
        <p:nvPicPr>
          <p:cNvPr id="5122" name="Picture 2" descr="http://diafilmy.su/uploads/posts/2014-10/1413539131_rasoneg_018.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591" r="26522" b="16061"/>
          <a:stretch/>
        </p:blipFill>
        <p:spPr bwMode="auto">
          <a:xfrm>
            <a:off x="4716016" y="1849553"/>
            <a:ext cx="4233672" cy="43733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6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 calcmode="lin" valueType="num">
                                      <p:cBhvr additive="base">
                                        <p:cTn id="5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 calcmode="lin" valueType="num">
                                      <p:cBhvr additive="base">
                                        <p:cTn id="5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12" end="12"/>
                                            </p:txEl>
                                          </p:spTgt>
                                        </p:tgtEl>
                                        <p:attrNameLst>
                                          <p:attrName>style.visibility</p:attrName>
                                        </p:attrNameLst>
                                      </p:cBhvr>
                                      <p:to>
                                        <p:strVal val="visible"/>
                                      </p:to>
                                    </p:set>
                                    <p:anim calcmode="lin" valueType="num">
                                      <p:cBhvr additive="base">
                                        <p:cTn id="61"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xEl>
                                              <p:pRg st="13" end="13"/>
                                            </p:txEl>
                                          </p:spTgt>
                                        </p:tgtEl>
                                        <p:attrNameLst>
                                          <p:attrName>style.visibility</p:attrName>
                                        </p:attrNameLst>
                                      </p:cBhvr>
                                      <p:to>
                                        <p:strVal val="visible"/>
                                      </p:to>
                                    </p:set>
                                    <p:anim calcmode="lin" valueType="num">
                                      <p:cBhvr additive="base">
                                        <p:cTn id="65"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14" end="14"/>
                                            </p:txEl>
                                          </p:spTgt>
                                        </p:tgtEl>
                                        <p:attrNameLst>
                                          <p:attrName>style.visibility</p:attrName>
                                        </p:attrNameLst>
                                      </p:cBhvr>
                                      <p:to>
                                        <p:strVal val="visible"/>
                                      </p:to>
                                    </p:set>
                                    <p:anim calcmode="lin" valueType="num">
                                      <p:cBhvr additive="base">
                                        <p:cTn id="69"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15" end="15"/>
                                            </p:txEl>
                                          </p:spTgt>
                                        </p:tgtEl>
                                        <p:attrNameLst>
                                          <p:attrName>style.visibility</p:attrName>
                                        </p:attrNameLst>
                                      </p:cBhvr>
                                      <p:to>
                                        <p:strVal val="visible"/>
                                      </p:to>
                                    </p:set>
                                    <p:anim calcmode="lin" valueType="num">
                                      <p:cBhvr additive="base">
                                        <p:cTn id="73"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16" end="16"/>
                                            </p:txEl>
                                          </p:spTgt>
                                        </p:tgtEl>
                                        <p:attrNameLst>
                                          <p:attrName>style.visibility</p:attrName>
                                        </p:attrNameLst>
                                      </p:cBhvr>
                                      <p:to>
                                        <p:strVal val="visible"/>
                                      </p:to>
                                    </p:set>
                                    <p:anim calcmode="lin" valueType="num">
                                      <p:cBhvr additive="base">
                                        <p:cTn id="77"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122"/>
                                        </p:tgtEl>
                                        <p:attrNameLst>
                                          <p:attrName>style.visibility</p:attrName>
                                        </p:attrNameLst>
                                      </p:cBhvr>
                                      <p:to>
                                        <p:strVal val="visible"/>
                                      </p:to>
                                    </p:set>
                                    <p:animEffect transition="in" filter="wipe(down)">
                                      <p:cBhvr>
                                        <p:cTn id="8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Рабочий стол\Элементы\Фон.jpg"/>
          <p:cNvPicPr>
            <a:picLocks noChangeAspect="1" noChangeArrowheads="1"/>
          </p:cNvPicPr>
          <p:nvPr/>
        </p:nvPicPr>
        <p:blipFill>
          <a:blip r:embed="rId2" cstate="print"/>
          <a:srcRect b="8388"/>
          <a:stretch>
            <a:fillRect/>
          </a:stretch>
        </p:blipFill>
        <p:spPr bwMode="auto">
          <a:xfrm>
            <a:off x="0" y="0"/>
            <a:ext cx="9144000" cy="6858000"/>
          </a:xfrm>
          <a:prstGeom prst="rect">
            <a:avLst/>
          </a:prstGeom>
          <a:noFill/>
        </p:spPr>
      </p:pic>
      <p:sp>
        <p:nvSpPr>
          <p:cNvPr id="3" name="Прямоугольник 2"/>
          <p:cNvSpPr/>
          <p:nvPr/>
        </p:nvSpPr>
        <p:spPr>
          <a:xfrm>
            <a:off x="357158" y="357166"/>
            <a:ext cx="8429684" cy="628654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42910" y="571480"/>
            <a:ext cx="7929618" cy="769441"/>
          </a:xfrm>
          <a:prstGeom prst="rect">
            <a:avLst/>
          </a:prstGeom>
          <a:noFill/>
        </p:spPr>
        <p:txBody>
          <a:bodyPr wrap="square" rtlCol="0">
            <a:spAutoFit/>
          </a:bodyP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Человек чести </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Картинка 9 из 319"/>
          <p:cNvPicPr>
            <a:picLocks noChangeAspect="1" noChangeArrowheads="1"/>
          </p:cNvPicPr>
          <p:nvPr/>
        </p:nvPicPr>
        <p:blipFill>
          <a:blip r:embed="rId3" cstate="print"/>
          <a:srcRect/>
          <a:stretch>
            <a:fillRect/>
          </a:stretch>
        </p:blipFill>
        <p:spPr bwMode="auto">
          <a:xfrm>
            <a:off x="1285852" y="2000240"/>
            <a:ext cx="2253340" cy="2871400"/>
          </a:xfrm>
          <a:prstGeom prst="rect">
            <a:avLst/>
          </a:prstGeom>
          <a:noFill/>
        </p:spPr>
      </p:pic>
      <p:sp>
        <p:nvSpPr>
          <p:cNvPr id="7" name="TextBox 6"/>
          <p:cNvSpPr txBox="1"/>
          <p:nvPr/>
        </p:nvSpPr>
        <p:spPr>
          <a:xfrm>
            <a:off x="1000100" y="5786454"/>
            <a:ext cx="25717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dirty="0" smtClean="0">
                <a:solidFill>
                  <a:srgbClr val="0070C0"/>
                </a:solidFill>
              </a:rPr>
              <a:t> </a:t>
            </a:r>
            <a:r>
              <a:rPr lang="ru-RU" b="1" dirty="0" smtClean="0">
                <a:solidFill>
                  <a:srgbClr val="0070C0"/>
                </a:solidFill>
              </a:rPr>
              <a:t>держит своё слово</a:t>
            </a:r>
            <a:endParaRPr lang="ru-RU" b="1" dirty="0">
              <a:solidFill>
                <a:srgbClr val="0070C0"/>
              </a:solidFill>
            </a:endParaRPr>
          </a:p>
        </p:txBody>
      </p:sp>
      <p:pic>
        <p:nvPicPr>
          <p:cNvPr id="1028" name="Picture 4" descr="Картинка 1 из 8472"/>
          <p:cNvPicPr>
            <a:picLocks noChangeAspect="1" noChangeArrowheads="1"/>
          </p:cNvPicPr>
          <p:nvPr/>
        </p:nvPicPr>
        <p:blipFill>
          <a:blip r:embed="rId4" cstate="print"/>
          <a:srcRect l="4047" t="2941" r="2871" b="5882"/>
          <a:stretch>
            <a:fillRect/>
          </a:stretch>
        </p:blipFill>
        <p:spPr bwMode="auto">
          <a:xfrm>
            <a:off x="4429124" y="2000240"/>
            <a:ext cx="2071702" cy="2792294"/>
          </a:xfrm>
          <a:prstGeom prst="rect">
            <a:avLst/>
          </a:prstGeom>
          <a:noFill/>
        </p:spPr>
      </p:pic>
      <p:pic>
        <p:nvPicPr>
          <p:cNvPr id="1032" name="Picture 8" descr="Картинка 26 из 8524"/>
          <p:cNvPicPr>
            <a:picLocks noChangeAspect="1" noChangeArrowheads="1"/>
          </p:cNvPicPr>
          <p:nvPr/>
        </p:nvPicPr>
        <p:blipFill>
          <a:blip r:embed="rId5" cstate="print"/>
          <a:srcRect/>
          <a:stretch>
            <a:fillRect/>
          </a:stretch>
        </p:blipFill>
        <p:spPr bwMode="auto">
          <a:xfrm>
            <a:off x="6786578" y="2000240"/>
            <a:ext cx="1044781" cy="2786082"/>
          </a:xfrm>
          <a:prstGeom prst="rect">
            <a:avLst/>
          </a:prstGeom>
          <a:noFill/>
        </p:spPr>
      </p:pic>
      <p:sp>
        <p:nvSpPr>
          <p:cNvPr id="10" name="TextBox 9"/>
          <p:cNvSpPr txBox="1"/>
          <p:nvPr/>
        </p:nvSpPr>
        <p:spPr>
          <a:xfrm>
            <a:off x="4286248" y="5786454"/>
            <a:ext cx="39290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solidFill>
                  <a:srgbClr val="0070C0"/>
                </a:solidFill>
              </a:rPr>
              <a:t>всегда приходит на помощь слабым</a:t>
            </a:r>
            <a:endParaRPr lang="ru-RU" b="1" dirty="0">
              <a:solidFill>
                <a:srgbClr val="0070C0"/>
              </a:solidFill>
            </a:endParaRPr>
          </a:p>
        </p:txBody>
      </p:sp>
      <p:sp>
        <p:nvSpPr>
          <p:cNvPr id="15" name="TextBox 14"/>
          <p:cNvSpPr txBox="1"/>
          <p:nvPr/>
        </p:nvSpPr>
        <p:spPr>
          <a:xfrm>
            <a:off x="1571604" y="1428736"/>
            <a:ext cx="1714512" cy="584775"/>
          </a:xfrm>
          <a:prstGeom prst="rect">
            <a:avLst/>
          </a:prstGeom>
          <a:noFill/>
        </p:spPr>
        <p:txBody>
          <a:bodyPr wrap="square" rtlCol="0">
            <a:spAutoFit/>
          </a:bodyPr>
          <a:lstStyle/>
          <a:p>
            <a:pPr algn="ctr"/>
            <a:r>
              <a:rPr lang="ru-RU" sz="1600" b="1" dirty="0" smtClean="0"/>
              <a:t>Л. Пантелеев.</a:t>
            </a:r>
          </a:p>
          <a:p>
            <a:pPr algn="ctr"/>
            <a:r>
              <a:rPr lang="ru-RU" sz="1600" b="1" dirty="0" smtClean="0"/>
              <a:t>«Честное слово»</a:t>
            </a:r>
            <a:endParaRPr lang="ru-RU" sz="1600" b="1" dirty="0"/>
          </a:p>
        </p:txBody>
      </p:sp>
      <p:sp>
        <p:nvSpPr>
          <p:cNvPr id="16" name="TextBox 15"/>
          <p:cNvSpPr txBox="1"/>
          <p:nvPr/>
        </p:nvSpPr>
        <p:spPr>
          <a:xfrm>
            <a:off x="4500562" y="1428736"/>
            <a:ext cx="3071834" cy="584775"/>
          </a:xfrm>
          <a:prstGeom prst="rect">
            <a:avLst/>
          </a:prstGeom>
          <a:noFill/>
        </p:spPr>
        <p:txBody>
          <a:bodyPr wrap="square" rtlCol="0">
            <a:spAutoFit/>
          </a:bodyPr>
          <a:lstStyle/>
          <a:p>
            <a:pPr algn="ctr"/>
            <a:r>
              <a:rPr lang="ru-RU" sz="1600" b="1" dirty="0" smtClean="0"/>
              <a:t>С. Маршак.</a:t>
            </a:r>
          </a:p>
          <a:p>
            <a:pPr algn="ctr"/>
            <a:r>
              <a:rPr lang="ru-RU" sz="1600" b="1" dirty="0" smtClean="0"/>
              <a:t>«Рассказ о неизвестном герое»</a:t>
            </a:r>
            <a:endParaRPr lang="ru-RU" sz="1600" b="1" dirty="0"/>
          </a:p>
        </p:txBody>
      </p:sp>
      <p:sp>
        <p:nvSpPr>
          <p:cNvPr id="19" name="TextBox 18"/>
          <p:cNvSpPr txBox="1"/>
          <p:nvPr/>
        </p:nvSpPr>
        <p:spPr>
          <a:xfrm>
            <a:off x="2928926" y="5000636"/>
            <a:ext cx="342902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solidFill>
                  <a:srgbClr val="0070C0"/>
                </a:solidFill>
              </a:rPr>
              <a:t>Моральные качества личности:</a:t>
            </a:r>
            <a:endParaRPr lang="ru-RU" b="1" dirty="0">
              <a:solidFill>
                <a:srgbClr val="0070C0"/>
              </a:solidFill>
            </a:endParaRPr>
          </a:p>
        </p:txBody>
      </p:sp>
      <p:sp>
        <p:nvSpPr>
          <p:cNvPr id="20" name="Штриховая стрелка вправо 19"/>
          <p:cNvSpPr/>
          <p:nvPr/>
        </p:nvSpPr>
        <p:spPr>
          <a:xfrm rot="1918890">
            <a:off x="5832520" y="5556553"/>
            <a:ext cx="493759" cy="45719"/>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Штриховая стрелка вправо 20"/>
          <p:cNvSpPr/>
          <p:nvPr/>
        </p:nvSpPr>
        <p:spPr>
          <a:xfrm rot="8685055">
            <a:off x="3254044" y="5567556"/>
            <a:ext cx="493759" cy="45719"/>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1775</Words>
  <Application>Microsoft Office PowerPoint</Application>
  <PresentationFormat>Экран (4:3)</PresentationFormat>
  <Paragraphs>195</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Используемые  интернет-ресурсы</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АА</cp:lastModifiedBy>
  <cp:revision>124</cp:revision>
  <dcterms:created xsi:type="dcterms:W3CDTF">2012-02-02T15:34:44Z</dcterms:created>
  <dcterms:modified xsi:type="dcterms:W3CDTF">2023-11-02T05:11:19Z</dcterms:modified>
</cp:coreProperties>
</file>