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71" r:id="rId5"/>
    <p:sldId id="286" r:id="rId6"/>
    <p:sldId id="272" r:id="rId7"/>
    <p:sldId id="273" r:id="rId8"/>
    <p:sldId id="266" r:id="rId9"/>
    <p:sldId id="27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109" d="100"/>
          <a:sy n="109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24C92-6B8C-43EB-87A8-43B5F2B69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CD3C7-B942-4345-BFAA-8779765F0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27294-2219-4D14-A5F6-F1BF40FA5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BB6D-432D-4252-A78E-AEBD2871E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3FEC-47DC-41BE-9BDC-411E73AE3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A969-2464-4155-A6C9-3303660AB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DF350-1E50-4AEE-99B7-7197FC9EA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620E5-6763-408F-9B65-050DC233C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EA70E-87C5-49CD-BB69-69505BECF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FF786-0C70-4DF3-AEAF-FFA231BFF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802E8-9B19-4548-8D7A-CCA43C282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989890-A0D2-4320-81D8-B907C7626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6/%D0%90%D0%BB%D0%B5%D1%88%D0%B0_%D0%9F%D0%BE%D0%BF%D0%BE%D0%B2%D0%B8%D1%87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c/Zmei_Gorinich_(colour_fixed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5/%D0%91%D0%BE%D0%B3%D0%B0%D1%82%D1%8B%D1%80%D1%8C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424863" cy="3095625"/>
          </a:xfrm>
          <a:prstGeom prst="rect">
            <a:avLst/>
          </a:prstGeom>
          <a:noFill/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Богатыри земли русской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71625" y="1285875"/>
            <a:ext cx="56435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стороне!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старине!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И про эту старину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Я рассказывать начну,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Чтобы дети знать могли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О делах родной земли.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625" y="0"/>
            <a:ext cx="8501063" cy="1000125"/>
          </a:xfrm>
          <a:prstGeom prst="rect">
            <a:avLst/>
          </a:prstGeom>
          <a:noFill/>
        </p:spPr>
        <p:txBody>
          <a:bodyPr/>
          <a:lstStyle/>
          <a:p>
            <a:pPr marL="342900" indent="-342900">
              <a:spcBef>
                <a:spcPts val="0"/>
              </a:spcBef>
              <a:defRPr/>
            </a:pPr>
            <a:r>
              <a:rPr lang="ru-RU" sz="2400" kern="0" dirty="0">
                <a:latin typeface="Monotype Corsiva" pitchFamily="66" charset="0"/>
              </a:rPr>
              <a:t>   Богатыри - это герои русских былин, совершавшие подвиги во имя Родины, человек безмерной силы, стойкости, отваги, наделенные необыкновенным умом и смекалкой. </a:t>
            </a:r>
          </a:p>
        </p:txBody>
      </p:sp>
      <p:pic>
        <p:nvPicPr>
          <p:cNvPr id="3075" name="Picture 3" descr="cdc013375f883460f58db5b83dbbda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214438"/>
            <a:ext cx="6929438" cy="519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71688" y="6488113"/>
            <a:ext cx="491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>
                <a:latin typeface="Cambria" pitchFamily="18" charset="0"/>
                <a:cs typeface="Times New Roman" pitchFamily="18" charset="0"/>
              </a:rPr>
              <a:t>Виктор Васнецов «Богатыри на конях.» 1896.</a:t>
            </a:r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9036050" cy="188436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Самые известные былинные богатыри: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Илья Муромец, Алеша Попович,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Добрыня Никитич.</a:t>
            </a:r>
          </a:p>
        </p:txBody>
      </p:sp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3143250" y="6488113"/>
            <a:ext cx="3046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mbria" pitchFamily="18" charset="0"/>
              </a:rPr>
              <a:t>В.М.Васнецова «Богатыри».</a:t>
            </a:r>
          </a:p>
        </p:txBody>
      </p:sp>
      <p:pic>
        <p:nvPicPr>
          <p:cNvPr id="11268" name="Picture 5" descr="380px-die_drei_bogaty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928812"/>
            <a:ext cx="6929461" cy="459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285750" y="928688"/>
            <a:ext cx="471487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Cambria" pitchFamily="18" charset="0"/>
              </a:rPr>
              <a:t>- представитель всех русских богатырей и в глазах народа является представителем крестьянского сословия.</a:t>
            </a:r>
          </a:p>
          <a:p>
            <a:r>
              <a:rPr lang="ru-RU" sz="2000">
                <a:latin typeface="Cambria" pitchFamily="18" charset="0"/>
              </a:rPr>
              <a:t> Илья отличается огромной силой, которой не обладают другие младшие богатыри, но сила эта не количественна, а качественна, причём силу физическую сопровождает нравственная: спокойствие, стойкость, простота, отеческая заботливость, сдержанность, благодушие, скромность, независимость характера.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38" y="214313"/>
            <a:ext cx="428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ИЛЬЯ МУРОМЕЦ</a:t>
            </a:r>
          </a:p>
        </p:txBody>
      </p:sp>
      <p:pic>
        <p:nvPicPr>
          <p:cNvPr id="6" name="Рисунок 5" descr="img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929190" y="214290"/>
            <a:ext cx="4006113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4143375" y="5715000"/>
            <a:ext cx="500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Н.Каразин</a:t>
            </a:r>
          </a:p>
          <a:p>
            <a:pPr algn="ctr"/>
            <a:r>
              <a:rPr lang="ru-RU">
                <a:latin typeface="Cambria" pitchFamily="18" charset="0"/>
              </a:rPr>
              <a:t> Иллюстрация к былине «Илья Муромец»</a:t>
            </a:r>
          </a:p>
          <a:p>
            <a:pPr algn="ctr"/>
            <a:r>
              <a:rPr lang="ru-RU">
                <a:latin typeface="Cambria" pitchFamily="18" charset="0"/>
              </a:rPr>
              <a:t>Илья просит благословение у родителей на службу князю Владимирую.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Muromet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14313"/>
            <a:ext cx="432435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1928813" y="6286500"/>
            <a:ext cx="5040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Cambria" pitchFamily="18" charset="0"/>
              </a:rPr>
              <a:t>Памятник Илье Муромцу в Муроме.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Файл:Алеша Попович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313"/>
            <a:ext cx="43053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5357813" y="6000750"/>
            <a:ext cx="2901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ambria" pitchFamily="18" charset="0"/>
              </a:rPr>
              <a:t>Андрей Рябушкин </a:t>
            </a:r>
          </a:p>
          <a:p>
            <a:r>
              <a:rPr lang="ru-RU">
                <a:latin typeface="Cambria" pitchFamily="18" charset="0"/>
              </a:rPr>
              <a:t>«Алёша Попович», 1895 г. 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85750" y="1143000"/>
            <a:ext cx="42862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mbria" pitchFamily="18" charset="0"/>
              </a:rPr>
              <a:t>Алёша Попович тесно связан с Ильёй Муромцем и с Добрыней Никитычем: он находится в постоянных отношениях с ними. Кроме того, между Алёшей и Добрыней существует поражающее сходство не в характерах, а в приключениях и некоторых других обстоятельствах их жизни; именно, былины о змееборстве Добрыни и Алёши почти совершенно сходны друг с другом. 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313" y="428625"/>
            <a:ext cx="4572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АЛЁША ПОПОВИЧ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Файл:Zmei Gorinich (colour fixed)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14313"/>
            <a:ext cx="4095750" cy="57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3598863" y="6000750"/>
            <a:ext cx="55451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Виктор Васнецов </a:t>
            </a:r>
          </a:p>
          <a:p>
            <a:pPr algn="ctr"/>
            <a:r>
              <a:rPr lang="ru-RU">
                <a:latin typeface="Cambria" pitchFamily="18" charset="0"/>
              </a:rPr>
              <a:t>« Бой Добрыни Никитича с семиглавым Змеем Горынычем» 1913—1918 г.</a:t>
            </a: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785813" y="1643063"/>
            <a:ext cx="378618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mbria" pitchFamily="18" charset="0"/>
              </a:rPr>
              <a:t>- он стрелец и боец отличный, на речах разумен, в жизни был тихий и спокойный.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Cambria" pitchFamily="18" charset="0"/>
              </a:rPr>
              <a:t>Добрыню Никитича уже давно многие сопоставляли с летописным Добрыней, дядей Владимира, и считали его представителем высшего русского общества, типом князя-дружинника.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57313" y="285750"/>
            <a:ext cx="292893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ДОБРЫНЯ </a:t>
            </a:r>
          </a:p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НИКИТИЧ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Файл:Богатырь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928670"/>
            <a:ext cx="464185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572000" y="6021388"/>
            <a:ext cx="4100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mbria" pitchFamily="18" charset="0"/>
              </a:rPr>
              <a:t>Виктор Васнецов «Богатырь» 1878. 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214313" y="1285875"/>
            <a:ext cx="428625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>
                <a:latin typeface="Cambria" pitchFamily="18" charset="0"/>
                <a:ea typeface="Times New Roman" pitchFamily="18" charset="0"/>
                <a:cs typeface="Arial" charset="0"/>
              </a:rPr>
              <a:t>– Защищать свою Родину, беречь её.  -   </a:t>
            </a:r>
          </a:p>
          <a:p>
            <a:pPr eaLnBrk="0" hangingPunct="0"/>
            <a:r>
              <a:rPr lang="ru-RU" sz="2400">
                <a:latin typeface="Cambria" pitchFamily="18" charset="0"/>
                <a:ea typeface="Times New Roman" pitchFamily="18" charset="0"/>
                <a:cs typeface="Arial" charset="0"/>
              </a:rPr>
              <a:t>- Защищать слабых, бедных, стариков и детей.</a:t>
            </a:r>
          </a:p>
          <a:p>
            <a:pPr eaLnBrk="0" hangingPunct="0"/>
            <a:r>
              <a:rPr lang="ru-RU" sz="2400">
                <a:latin typeface="Cambria" pitchFamily="18" charset="0"/>
                <a:ea typeface="Times New Roman" pitchFamily="18" charset="0"/>
                <a:cs typeface="Arial" charset="0"/>
              </a:rPr>
              <a:t>- Быть сильными, храбрыми, мужественными, отважными. </a:t>
            </a:r>
          </a:p>
          <a:p>
            <a:pPr eaLnBrk="0" hangingPunct="0"/>
            <a:r>
              <a:rPr lang="ru-RU" sz="2400">
                <a:latin typeface="Cambria" pitchFamily="18" charset="0"/>
                <a:ea typeface="Times New Roman" pitchFamily="18" charset="0"/>
                <a:cs typeface="Arial" charset="0"/>
              </a:rPr>
              <a:t>- Любить свою родную землю, свой народ, свою страну и Родину.</a:t>
            </a:r>
          </a:p>
          <a:p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642938" y="285750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Monotype Corsiva" pitchFamily="66" charset="0"/>
                <a:ea typeface="Times New Roman" pitchFamily="18" charset="0"/>
                <a:cs typeface="Arial" charset="0"/>
              </a:rPr>
              <a:t>Завет  богатырей к нам, своим потомкам:</a:t>
            </a:r>
          </a:p>
          <a:p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214313" y="214313"/>
            <a:ext cx="67865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А и сильные, могучие богатыри на славной Руси!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Не скакать врагам по нашей Земле!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Не топтать их коням Землю Русскую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Не затмить им солнце наше красное!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Век стоит Русь – не шатается!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И века простоит – не шелохнётся!</a:t>
            </a:r>
          </a:p>
          <a:p>
            <a:pPr eaLnBrk="0" hangingPunct="0"/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А преданья старины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Забывать мы не должны.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b="1"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старине!</a:t>
            </a:r>
            <a:br>
              <a:rPr lang="ru-RU" sz="2800" b="1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b="1"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стороне!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345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Cambria</vt:lpstr>
      <vt:lpstr>Impact</vt:lpstr>
      <vt:lpstr>Monotype Corsiva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Borisova</dc:creator>
  <cp:lastModifiedBy>user</cp:lastModifiedBy>
  <cp:revision>40</cp:revision>
  <dcterms:created xsi:type="dcterms:W3CDTF">2009-01-21T12:54:33Z</dcterms:created>
  <dcterms:modified xsi:type="dcterms:W3CDTF">2018-10-17T09:05:12Z</dcterms:modified>
</cp:coreProperties>
</file>