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1" r:id="rId8"/>
    <p:sldId id="264" r:id="rId9"/>
    <p:sldId id="265" r:id="rId10"/>
    <p:sldId id="260" r:id="rId11"/>
    <p:sldId id="262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6FA5-51A8-41EA-BB31-19E08DF09CE9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4E3A-9067-4200-AADD-EF3F99DCD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6FA5-51A8-41EA-BB31-19E08DF09CE9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4E3A-9067-4200-AADD-EF3F99DCD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6FA5-51A8-41EA-BB31-19E08DF09CE9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4E3A-9067-4200-AADD-EF3F99DCD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6FA5-51A8-41EA-BB31-19E08DF09CE9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4E3A-9067-4200-AADD-EF3F99DCD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6FA5-51A8-41EA-BB31-19E08DF09CE9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4E3A-9067-4200-AADD-EF3F99DCD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6FA5-51A8-41EA-BB31-19E08DF09CE9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4E3A-9067-4200-AADD-EF3F99DCD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6FA5-51A8-41EA-BB31-19E08DF09CE9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4E3A-9067-4200-AADD-EF3F99DCD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6FA5-51A8-41EA-BB31-19E08DF09CE9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4E3A-9067-4200-AADD-EF3F99DCD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6FA5-51A8-41EA-BB31-19E08DF09CE9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4E3A-9067-4200-AADD-EF3F99DCD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6FA5-51A8-41EA-BB31-19E08DF09CE9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4E3A-9067-4200-AADD-EF3F99DCD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96FA5-51A8-41EA-BB31-19E08DF09CE9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14E3A-9067-4200-AADD-EF3F99DCD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96FA5-51A8-41EA-BB31-19E08DF09CE9}" type="datetimeFigureOut">
              <a:rPr lang="ru-RU" smtClean="0"/>
              <a:pPr/>
              <a:t>26.06.2020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14E3A-9067-4200-AADD-EF3F99DCD9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476673"/>
            <a:ext cx="8712968" cy="1296144"/>
          </a:xfrm>
        </p:spPr>
        <p:txBody>
          <a:bodyPr>
            <a:noAutofit/>
          </a:bodyPr>
          <a:lstStyle/>
          <a:p>
            <a:r>
              <a:rPr lang="de-DE" sz="6000" b="1" dirty="0" smtClean="0">
                <a:solidFill>
                  <a:schemeClr val="bg1"/>
                </a:solidFill>
              </a:rPr>
              <a:t>Die phonetische Ausspielung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509120"/>
            <a:ext cx="6400800" cy="1752600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ФОНЕТИЧЕСКИЙ КОНКУРС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27584" y="2348880"/>
            <a:ext cx="7772400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Phonetic competi</a:t>
            </a:r>
            <a:r>
              <a:rPr lang="en-US" sz="6000" b="1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ti</a:t>
            </a:r>
            <a:r>
              <a:rPr kumimoji="0" lang="de-DE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</a:t>
            </a:r>
            <a:endParaRPr kumimoji="0" lang="ru-RU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3456384" cy="1354162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rgbClr val="FFFF00"/>
                </a:solidFill>
              </a:rPr>
              <a:t>DIE 4. RUNDE 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148064" y="188640"/>
            <a:ext cx="3600400" cy="1354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</a:t>
            </a: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 ROUND  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79512" y="1484784"/>
            <a:ext cx="4176464" cy="2088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de-DE" sz="4000" noProof="0" dirty="0" smtClean="0">
                <a:solidFill>
                  <a:schemeClr val="bg1"/>
                </a:solidFill>
              </a:rPr>
              <a:t>Kombiniert die Vokabeln mit den Buchstaben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644008" y="1556792"/>
            <a:ext cx="4176464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de-DE" sz="4000" noProof="0" dirty="0" smtClean="0">
                <a:solidFill>
                  <a:schemeClr val="bg1"/>
                </a:solidFill>
              </a:rPr>
              <a:t>Combine sounds and letters 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539552" y="4221088"/>
            <a:ext cx="8136904" cy="2088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z="4000" dirty="0" smtClean="0">
                <a:solidFill>
                  <a:srgbClr val="FFFF00"/>
                </a:solidFill>
              </a:rPr>
              <a:t>4</a:t>
            </a:r>
            <a:r>
              <a:rPr lang="ru-RU" sz="4000" dirty="0" smtClean="0">
                <a:solidFill>
                  <a:srgbClr val="FFFF00"/>
                </a:solidFill>
              </a:rPr>
              <a:t> РАУНД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000" noProof="0" dirty="0" smtClean="0">
                <a:solidFill>
                  <a:schemeClr val="bg1"/>
                </a:solidFill>
              </a:rPr>
              <a:t>Соединить буквы и звуки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691680" y="404664"/>
            <a:ext cx="5904656" cy="100811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way     mess    too   day   right   home   night   me   best   alone   do   see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19672" y="1916832"/>
          <a:ext cx="6096000" cy="1247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636144"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err="1" smtClean="0"/>
                        <a:t>ǝ</a:t>
                      </a:r>
                      <a:r>
                        <a:rPr lang="de-DE" dirty="0" err="1" smtClean="0"/>
                        <a:t>Ʊ</a:t>
                      </a:r>
                      <a:endParaRPr lang="ru-RU" dirty="0" smtClean="0"/>
                    </a:p>
                    <a:p>
                      <a:pPr algn="ctr"/>
                      <a:r>
                        <a:rPr lang="de-DE" i="1" dirty="0" err="1" smtClean="0"/>
                        <a:t>phone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I</a:t>
                      </a:r>
                      <a:r>
                        <a:rPr lang="ru-RU" sz="2400" dirty="0" smtClean="0"/>
                        <a:t>:</a:t>
                      </a:r>
                      <a:endParaRPr lang="de-DE" sz="2400" dirty="0" smtClean="0"/>
                    </a:p>
                    <a:p>
                      <a:pPr algn="ctr"/>
                      <a:r>
                        <a:rPr lang="de-DE" sz="1800" i="1" dirty="0" err="1" smtClean="0"/>
                        <a:t>tree</a:t>
                      </a:r>
                      <a:endParaRPr lang="ru-RU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0" dirty="0" err="1" smtClean="0"/>
                        <a:t>a</a:t>
                      </a:r>
                      <a:r>
                        <a:rPr lang="en-US" sz="1800" i="0" dirty="0" err="1" smtClean="0"/>
                        <a:t>I</a:t>
                      </a:r>
                      <a:endParaRPr lang="en-US" sz="1800" i="0" dirty="0" smtClean="0"/>
                    </a:p>
                    <a:p>
                      <a:pPr algn="ctr"/>
                      <a:r>
                        <a:rPr lang="de-DE" sz="1800" i="1" dirty="0" err="1" smtClean="0"/>
                        <a:t>bike</a:t>
                      </a:r>
                      <a:endParaRPr lang="ru-RU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0" dirty="0" smtClean="0"/>
                        <a:t>e</a:t>
                      </a:r>
                    </a:p>
                    <a:p>
                      <a:pPr algn="ctr"/>
                      <a:r>
                        <a:rPr lang="en-US" sz="1800" i="1" dirty="0" smtClean="0"/>
                        <a:t>egg</a:t>
                      </a:r>
                      <a:endParaRPr lang="ru-RU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e</a:t>
                      </a:r>
                      <a:r>
                        <a:rPr lang="en-US" sz="1800" b="1" dirty="0" err="1" smtClean="0"/>
                        <a:t>I</a:t>
                      </a:r>
                      <a:endParaRPr lang="en-US" sz="1800" b="1" dirty="0" smtClean="0"/>
                    </a:p>
                    <a:p>
                      <a:pPr algn="ctr"/>
                      <a:r>
                        <a:rPr lang="en-US" sz="1800" b="1" i="1" dirty="0" smtClean="0"/>
                        <a:t>train</a:t>
                      </a:r>
                      <a:endParaRPr lang="ru-RU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</a:t>
                      </a:r>
                      <a:r>
                        <a:rPr lang="ru-RU" sz="2400" dirty="0" smtClean="0"/>
                        <a:t>:</a:t>
                      </a:r>
                      <a:endParaRPr lang="de-DE" sz="2400" dirty="0" smtClean="0"/>
                    </a:p>
                    <a:p>
                      <a:pPr algn="ctr"/>
                      <a:r>
                        <a:rPr lang="de-DE" sz="1800" i="1" dirty="0" err="1" smtClean="0"/>
                        <a:t>boot</a:t>
                      </a:r>
                      <a:endParaRPr lang="ru-RU" sz="1800" i="1" dirty="0"/>
                    </a:p>
                  </a:txBody>
                  <a:tcPr/>
                </a:tc>
              </a:tr>
              <a:tr h="515984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Овал 6"/>
          <p:cNvSpPr/>
          <p:nvPr/>
        </p:nvSpPr>
        <p:spPr>
          <a:xfrm>
            <a:off x="1619672" y="3645024"/>
            <a:ext cx="6120680" cy="136815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erzählen  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machen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Tür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de-DE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erklären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Fachschule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schwer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gemütlich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Sprache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verstehen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studieren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Sport  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Buch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03648" y="5229200"/>
          <a:ext cx="6696744" cy="1247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034"/>
                <a:gridCol w="1051034"/>
                <a:gridCol w="1051034"/>
                <a:gridCol w="1051034"/>
                <a:gridCol w="1233708"/>
                <a:gridCol w="1258900"/>
              </a:tblGrid>
              <a:tr h="63614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Х</a:t>
                      </a:r>
                      <a:endParaRPr lang="de-DE" sz="2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i="1" dirty="0" smtClean="0"/>
                        <a:t>noch</a:t>
                      </a:r>
                      <a:endParaRPr lang="ru-RU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smtClean="0"/>
                        <a:t>ʃ</a:t>
                      </a:r>
                    </a:p>
                    <a:p>
                      <a:pPr algn="ctr"/>
                      <a:r>
                        <a:rPr lang="de-DE" sz="1800" i="1" dirty="0" smtClean="0"/>
                        <a:t>Schule</a:t>
                      </a:r>
                      <a:endParaRPr lang="ru-RU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400" dirty="0" err="1" smtClean="0"/>
                        <a:t>ʃp</a:t>
                      </a:r>
                      <a:endParaRPr lang="de-DE" sz="2400" dirty="0" smtClean="0"/>
                    </a:p>
                    <a:p>
                      <a:pPr algn="ctr"/>
                      <a:r>
                        <a:rPr lang="de-DE" sz="1800" i="1" dirty="0" smtClean="0"/>
                        <a:t>spielen</a:t>
                      </a:r>
                      <a:endParaRPr lang="ru-RU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ʃt</a:t>
                      </a:r>
                      <a:endParaRPr lang="en-US" sz="2400" dirty="0" smtClean="0"/>
                    </a:p>
                    <a:p>
                      <a:pPr algn="ctr"/>
                      <a:r>
                        <a:rPr lang="de-DE" sz="1800" i="1" dirty="0" smtClean="0"/>
                        <a:t>Studium</a:t>
                      </a:r>
                      <a:endParaRPr lang="ru-RU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dirty="0" smtClean="0"/>
                        <a:t>ε</a:t>
                      </a:r>
                      <a:r>
                        <a:rPr lang="ru-RU" sz="2400" dirty="0" smtClean="0"/>
                        <a:t>:</a:t>
                      </a:r>
                      <a:endParaRPr lang="de-DE" sz="2400" dirty="0" smtClean="0"/>
                    </a:p>
                    <a:p>
                      <a:pPr algn="ctr"/>
                      <a:r>
                        <a:rPr lang="de-DE" sz="1800" b="1" i="1" dirty="0" smtClean="0"/>
                        <a:t>humanitär</a:t>
                      </a:r>
                      <a:endParaRPr lang="ru-RU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</a:t>
                      </a:r>
                      <a:r>
                        <a:rPr lang="ru-RU" sz="2400" dirty="0" smtClean="0"/>
                        <a:t>:</a:t>
                      </a:r>
                      <a:endParaRPr lang="de-DE" sz="2400" dirty="0" smtClean="0"/>
                    </a:p>
                    <a:p>
                      <a:pPr algn="ctr"/>
                      <a:r>
                        <a:rPr lang="de-DE" sz="1800" i="1" dirty="0" smtClean="0"/>
                        <a:t>gegenüber</a:t>
                      </a:r>
                      <a:endParaRPr lang="ru-RU" sz="1800" i="1" dirty="0"/>
                    </a:p>
                  </a:txBody>
                  <a:tcPr/>
                </a:tc>
              </a:tr>
              <a:tr h="51598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539552" y="188640"/>
            <a:ext cx="3456384" cy="1354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DIE 5. RUNDE  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148064" y="188640"/>
            <a:ext cx="3600400" cy="1354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</a:t>
            </a: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 ROUND  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11560" y="5013176"/>
            <a:ext cx="8136904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z="4000" dirty="0" smtClean="0">
                <a:solidFill>
                  <a:srgbClr val="66FFFF"/>
                </a:solidFill>
              </a:rPr>
              <a:t>5</a:t>
            </a:r>
            <a:r>
              <a:rPr lang="ru-RU" sz="4000" dirty="0" smtClean="0">
                <a:solidFill>
                  <a:srgbClr val="66FFFF"/>
                </a:solidFill>
              </a:rPr>
              <a:t> РАУНД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000" dirty="0" smtClean="0">
                <a:solidFill>
                  <a:schemeClr val="bg1"/>
                </a:solidFill>
              </a:rPr>
              <a:t>Прослушивание песни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0" y="1412776"/>
            <a:ext cx="4608512" cy="3168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de-DE" sz="4000" b="1" noProof="0" dirty="0" smtClean="0">
                <a:solidFill>
                  <a:schemeClr val="bg1"/>
                </a:solidFill>
              </a:rPr>
              <a:t>Das Hören des Liedes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de-DE" sz="4000" i="1" dirty="0" smtClean="0">
                <a:solidFill>
                  <a:schemeClr val="bg1"/>
                </a:solidFill>
              </a:rPr>
              <a:t>„Sind wir Freunde</a:t>
            </a:r>
            <a:r>
              <a:rPr lang="ru-RU" sz="4000" i="1" dirty="0" smtClean="0">
                <a:solidFill>
                  <a:schemeClr val="bg1"/>
                </a:solidFill>
              </a:rPr>
              <a:t>?</a:t>
            </a:r>
            <a:r>
              <a:rPr lang="de-DE" sz="4000" i="1" dirty="0" smtClean="0">
                <a:solidFill>
                  <a:schemeClr val="bg1"/>
                </a:solidFill>
              </a:rPr>
              <a:t>“ der Gruppe </a:t>
            </a:r>
            <a:r>
              <a:rPr lang="ru-RU" sz="4000" i="1" dirty="0" smtClean="0">
                <a:solidFill>
                  <a:schemeClr val="bg1"/>
                </a:solidFill>
              </a:rPr>
              <a:t>3А</a:t>
            </a:r>
            <a:endParaRPr lang="de-DE" sz="4000" i="1" dirty="0" smtClean="0">
              <a:solidFill>
                <a:schemeClr val="bg1"/>
              </a:solidFill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de-DE" sz="4000" noProof="0" dirty="0" smtClean="0">
                <a:solidFill>
                  <a:schemeClr val="bg1"/>
                </a:solidFill>
              </a:rPr>
              <a:t> 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788024" y="1412776"/>
            <a:ext cx="4176464" cy="2664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de-DE" sz="4000" b="1" noProof="0" dirty="0" smtClean="0">
                <a:solidFill>
                  <a:schemeClr val="bg1"/>
                </a:solidFill>
              </a:rPr>
              <a:t>Song 's Listening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de-DE" sz="4000" i="1" dirty="0" smtClean="0">
                <a:solidFill>
                  <a:schemeClr val="bg1"/>
                </a:solidFill>
              </a:rPr>
              <a:t>„</a:t>
            </a:r>
            <a:r>
              <a:rPr lang="en-US" sz="4000" i="1" dirty="0" smtClean="0">
                <a:solidFill>
                  <a:schemeClr val="bg1"/>
                </a:solidFill>
              </a:rPr>
              <a:t>Lemon Tree</a:t>
            </a:r>
            <a:r>
              <a:rPr lang="de-DE" sz="4000" i="1" dirty="0" smtClean="0">
                <a:solidFill>
                  <a:schemeClr val="bg1"/>
                </a:solidFill>
              </a:rPr>
              <a:t>“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sz="4000" i="1" dirty="0" smtClean="0">
                <a:solidFill>
                  <a:schemeClr val="bg1"/>
                </a:solidFill>
              </a:rPr>
              <a:t>of the band Fool's Garden</a:t>
            </a:r>
            <a:endParaRPr lang="de-DE" sz="4000" i="1" dirty="0" smtClean="0">
              <a:solidFill>
                <a:schemeClr val="bg1"/>
              </a:solidFill>
            </a:endParaRPr>
          </a:p>
          <a:p>
            <a:pPr marL="342900" lvl="0" indent="-342900" algn="ctr">
              <a:spcBef>
                <a:spcPct val="20000"/>
              </a:spcBef>
            </a:pPr>
            <a:r>
              <a:rPr lang="de-DE" sz="4000" noProof="0" dirty="0" smtClean="0">
                <a:solidFill>
                  <a:schemeClr val="bg1"/>
                </a:solidFill>
              </a:rPr>
              <a:t> 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Что такое фонетика?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1214422"/>
            <a:ext cx="8643998" cy="3143272"/>
          </a:xfrm>
        </p:spPr>
        <p:txBody>
          <a:bodyPr>
            <a:noAutofit/>
          </a:bodyPr>
          <a:lstStyle/>
          <a:p>
            <a:pPr marL="514350" indent="-514350" algn="l">
              <a:spcBef>
                <a:spcPts val="0"/>
              </a:spcBef>
              <a:buAutoNum type="arabicPeriod"/>
            </a:pPr>
            <a:r>
              <a:rPr lang="ru-RU" sz="4800" dirty="0" smtClean="0">
                <a:solidFill>
                  <a:schemeClr val="bg1"/>
                </a:solidFill>
              </a:rPr>
              <a:t>Правильность произношения слов (знание букв и звуков).</a:t>
            </a:r>
          </a:p>
          <a:p>
            <a:pPr marL="514350" indent="-514350" algn="l">
              <a:spcBef>
                <a:spcPts val="0"/>
              </a:spcBef>
              <a:buAutoNum type="arabicPeriod"/>
            </a:pPr>
            <a:r>
              <a:rPr lang="ru-RU" sz="4800" dirty="0" smtClean="0">
                <a:solidFill>
                  <a:schemeClr val="bg1"/>
                </a:solidFill>
              </a:rPr>
              <a:t>Беглость произношения слов.</a:t>
            </a:r>
          </a:p>
          <a:p>
            <a:pPr marL="514350" indent="-514350" algn="l">
              <a:spcBef>
                <a:spcPts val="0"/>
              </a:spcBef>
              <a:buAutoNum type="arabicPeriod"/>
            </a:pPr>
            <a:r>
              <a:rPr lang="ru-RU" sz="4800" dirty="0" smtClean="0">
                <a:solidFill>
                  <a:schemeClr val="bg1"/>
                </a:solidFill>
              </a:rPr>
              <a:t>Экспрессивность речи (с проявлением эмоций)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Песня генерал-майора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</a:rPr>
              <a:t>Скороговорочная песня из комической оперы Гилберта и Салливана 1879 года</a:t>
            </a:r>
            <a:endParaRPr lang="ru-RU" sz="4000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220px-Pirates_of_penzance_restor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2571744"/>
            <a:ext cx="2714644" cy="4143404"/>
          </a:xfrm>
          <a:prstGeom prst="rect">
            <a:avLst/>
          </a:prstGeom>
        </p:spPr>
      </p:pic>
      <p:pic>
        <p:nvPicPr>
          <p:cNvPr id="5" name="Рисунок 4" descr="MajGeneraldraw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3214686"/>
            <a:ext cx="2714644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3456384" cy="1354162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rgbClr val="92D050"/>
                </a:solidFill>
              </a:rPr>
              <a:t>DIE 1. RUNDE  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4048" y="1844824"/>
            <a:ext cx="3960440" cy="35283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Expressive reading </a:t>
            </a: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of a poem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148064" y="188640"/>
            <a:ext cx="3600400" cy="1354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</a:t>
            </a: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 ROUND  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23528" y="1844824"/>
            <a:ext cx="3960440" cy="27363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Die Lesekunst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von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Gedicht 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683568" y="4509120"/>
            <a:ext cx="7848872" cy="22048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000" dirty="0" smtClean="0">
                <a:solidFill>
                  <a:srgbClr val="92D050"/>
                </a:solidFill>
              </a:rPr>
              <a:t>1 РАУНД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000" dirty="0" smtClean="0">
                <a:solidFill>
                  <a:schemeClr val="bg1"/>
                </a:solidFill>
              </a:rPr>
              <a:t>Выразительное чтение стихотворения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3456384" cy="1354162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rgbClr val="FFC000"/>
                </a:solidFill>
              </a:rPr>
              <a:t>DIE </a:t>
            </a:r>
            <a:r>
              <a:rPr lang="ru-RU" dirty="0" smtClean="0">
                <a:solidFill>
                  <a:srgbClr val="FFC000"/>
                </a:solidFill>
              </a:rPr>
              <a:t>2</a:t>
            </a:r>
            <a:r>
              <a:rPr lang="de-DE" dirty="0" smtClean="0">
                <a:solidFill>
                  <a:srgbClr val="FFC000"/>
                </a:solidFill>
              </a:rPr>
              <a:t>. RUNDE </a:t>
            </a:r>
            <a:r>
              <a:rPr lang="de-DE" dirty="0" smtClean="0">
                <a:solidFill>
                  <a:srgbClr val="92D050"/>
                </a:solidFill>
              </a:rPr>
              <a:t> 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148064" y="188640"/>
            <a:ext cx="3600400" cy="1354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ROUND  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79512" y="1484784"/>
            <a:ext cx="4392488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>
                <a:solidFill>
                  <a:schemeClr val="bg1"/>
                </a:solidFill>
              </a:rPr>
              <a:t>Das fließendes Lesen des Zungenbrechers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788024" y="1412776"/>
            <a:ext cx="4248472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>
                <a:solidFill>
                  <a:schemeClr val="bg1"/>
                </a:solidFill>
              </a:rPr>
              <a:t>Fluent reading tongue 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lang="en-US" sz="4000" dirty="0" smtClean="0">
                <a:solidFill>
                  <a:schemeClr val="bg1"/>
                </a:solidFill>
              </a:rPr>
              <a:t>twisters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755576" y="4365104"/>
            <a:ext cx="7848872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z="4000" dirty="0" smtClean="0">
                <a:solidFill>
                  <a:srgbClr val="FFC000"/>
                </a:solidFill>
              </a:rPr>
              <a:t>2</a:t>
            </a:r>
            <a:r>
              <a:rPr lang="ru-RU" sz="4000" dirty="0" smtClean="0">
                <a:solidFill>
                  <a:srgbClr val="FFC000"/>
                </a:solidFill>
              </a:rPr>
              <a:t> РАУНД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000" dirty="0" smtClean="0">
                <a:solidFill>
                  <a:schemeClr val="bg1"/>
                </a:solidFill>
              </a:rPr>
              <a:t>Беглое чтение скороговорок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3456384" cy="1354162"/>
          </a:xfrm>
        </p:spPr>
        <p:txBody>
          <a:bodyPr>
            <a:normAutofit/>
          </a:bodyPr>
          <a:lstStyle/>
          <a:p>
            <a:r>
              <a:rPr lang="de-DE" dirty="0" smtClean="0">
                <a:solidFill>
                  <a:srgbClr val="00B0F0"/>
                </a:solidFill>
              </a:rPr>
              <a:t>DIE </a:t>
            </a:r>
            <a:r>
              <a:rPr lang="ru-RU" dirty="0" smtClean="0">
                <a:solidFill>
                  <a:srgbClr val="00B0F0"/>
                </a:solidFill>
              </a:rPr>
              <a:t>3</a:t>
            </a:r>
            <a:r>
              <a:rPr lang="de-DE" dirty="0" smtClean="0">
                <a:solidFill>
                  <a:srgbClr val="00B0F0"/>
                </a:solidFill>
              </a:rPr>
              <a:t>. RUNDE  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148064" y="188640"/>
            <a:ext cx="3600400" cy="1354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ROUND  </a:t>
            </a: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179512" y="1484784"/>
            <a:ext cx="4176464" cy="2088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de-DE" sz="4000" noProof="0" dirty="0" smtClean="0">
                <a:solidFill>
                  <a:schemeClr val="bg1"/>
                </a:solidFill>
              </a:rPr>
              <a:t>Kombiniert die russische und deutsche Sprüchen 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5004048" y="1628800"/>
            <a:ext cx="3888432" cy="21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de-DE" sz="4000" noProof="0" dirty="0" smtClean="0">
                <a:solidFill>
                  <a:schemeClr val="bg1"/>
                </a:solidFill>
              </a:rPr>
              <a:t>Combine Russian and English proverbs 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755576" y="4221088"/>
            <a:ext cx="8136904" cy="2088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z="4000" dirty="0" smtClean="0">
                <a:solidFill>
                  <a:srgbClr val="00B0F0"/>
                </a:solidFill>
              </a:rPr>
              <a:t>3</a:t>
            </a:r>
            <a:r>
              <a:rPr lang="ru-RU" sz="4000" dirty="0" smtClean="0">
                <a:solidFill>
                  <a:srgbClr val="00B0F0"/>
                </a:solidFill>
              </a:rPr>
              <a:t> РАУНД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4000" noProof="0" dirty="0" smtClean="0">
                <a:solidFill>
                  <a:schemeClr val="bg1"/>
                </a:solidFill>
              </a:rPr>
              <a:t>Соединить русские и иностранные эквиваленты поговорок</a:t>
            </a: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ИГРА СО ЗРИТЕЛЯМИ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92080" y="1556792"/>
            <a:ext cx="3466728" cy="424847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b="1" dirty="0">
                <a:solidFill>
                  <a:srgbClr val="7030A0"/>
                </a:solidFill>
              </a:rPr>
              <a:t>A</a:t>
            </a:r>
            <a:r>
              <a:rPr lang="de-DE" b="1" dirty="0" err="1" smtClean="0">
                <a:solidFill>
                  <a:srgbClr val="7030A0"/>
                </a:solidFill>
              </a:rPr>
              <a:t>lphabet</a:t>
            </a:r>
            <a:endParaRPr lang="de-DE" b="1" dirty="0" smtClean="0">
              <a:solidFill>
                <a:srgbClr val="7030A0"/>
              </a:solidFill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bg1"/>
                </a:solidFill>
              </a:rPr>
              <a:t>A   B   C   D   E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F   G   H    I    J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K   L   M   N   O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P   Q   R    S   T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 U   V   W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X   Y   Z  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83568" y="1556792"/>
            <a:ext cx="3384376" cy="42484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de-DE" sz="3200" b="1" dirty="0" smtClean="0">
                <a:solidFill>
                  <a:srgbClr val="7030A0"/>
                </a:solidFill>
              </a:rPr>
              <a:t>Das Alphabet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A   B   C   D   E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F   G   H    I    J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K   L   M   N   O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   Q   R    S   T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 U   V   W 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X   Y   Z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ИГРА СО ЗРИТЕЛЯМИ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292080" y="1556792"/>
            <a:ext cx="3466728" cy="424847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b="1" dirty="0">
                <a:solidFill>
                  <a:srgbClr val="7030A0"/>
                </a:solidFill>
              </a:rPr>
              <a:t>A</a:t>
            </a:r>
            <a:r>
              <a:rPr lang="de-DE" b="1" dirty="0" err="1" smtClean="0">
                <a:solidFill>
                  <a:srgbClr val="7030A0"/>
                </a:solidFill>
              </a:rPr>
              <a:t>lphabet</a:t>
            </a:r>
            <a:endParaRPr lang="de-DE" b="1" dirty="0" smtClean="0">
              <a:solidFill>
                <a:srgbClr val="7030A0"/>
              </a:solidFill>
            </a:endParaRPr>
          </a:p>
          <a:p>
            <a:pPr algn="ctr"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bg1"/>
                </a:solidFill>
              </a:rPr>
              <a:t>A   B   C   D   E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F   G   H    I   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K        M   N   O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P   Q       S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 U   V   W 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X   Y   Z  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83568" y="1556792"/>
            <a:ext cx="3384376" cy="42484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de-DE" sz="3200" b="1" dirty="0" smtClean="0">
                <a:solidFill>
                  <a:srgbClr val="7030A0"/>
                </a:solidFill>
              </a:rPr>
              <a:t>Das Alphabet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A   B   C   D   E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F         H    I    J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K   L   M        O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         R    S   T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U   V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X   Y   Z 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19672" y="3140968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</a:t>
            </a:r>
            <a:endParaRPr lang="ru-RU" sz="28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627784" y="3573016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</a:t>
            </a:r>
            <a:endParaRPr lang="ru-RU" sz="2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619672" y="4077072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Q</a:t>
            </a:r>
            <a:endParaRPr lang="ru-RU" sz="28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915816" y="4581128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W</a:t>
            </a:r>
            <a:endParaRPr lang="ru-RU" sz="28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100392" y="3140968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J</a:t>
            </a:r>
            <a:endParaRPr lang="ru-RU" sz="28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156176" y="3717032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L</a:t>
            </a:r>
            <a:endParaRPr lang="ru-RU" sz="28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092280" y="4221088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</a:t>
            </a:r>
            <a:endParaRPr lang="ru-RU" sz="28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956376" y="4221088"/>
            <a:ext cx="4320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</a:t>
            </a:r>
            <a:endParaRPr lang="ru-RU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ИГРА СО ЗРИТЕЛЯМИ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652120" y="1628800"/>
            <a:ext cx="2808312" cy="374441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en-US" b="1" dirty="0">
                <a:solidFill>
                  <a:srgbClr val="7030A0"/>
                </a:solidFill>
              </a:rPr>
              <a:t>A</a:t>
            </a:r>
            <a:r>
              <a:rPr lang="de-DE" b="1" dirty="0" err="1" smtClean="0">
                <a:solidFill>
                  <a:srgbClr val="7030A0"/>
                </a:solidFill>
              </a:rPr>
              <a:t>lphabet</a:t>
            </a:r>
            <a:endParaRPr lang="de-DE" b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solidFill>
                  <a:schemeClr val="bg1"/>
                </a:solidFill>
              </a:rPr>
              <a:t>      A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F</a:t>
            </a:r>
          </a:p>
          <a:p>
            <a:pPr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S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V</a:t>
            </a: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Z  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899592" y="1628800"/>
            <a:ext cx="2808312" cy="374441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de-DE" sz="3000" b="1" dirty="0" smtClean="0">
                <a:solidFill>
                  <a:srgbClr val="7030A0"/>
                </a:solidFill>
              </a:rPr>
              <a:t>Das Alphabet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A                 E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H</a:t>
            </a:r>
          </a:p>
          <a:p>
            <a:pPr algn="ctr">
              <a:buNone/>
            </a:pPr>
            <a:endParaRPr lang="en-US" sz="32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           W 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           Z  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683568" y="1556792"/>
            <a:ext cx="3384376" cy="42484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de-DE" sz="3200" b="1" dirty="0" smtClean="0">
                <a:solidFill>
                  <a:srgbClr val="7030A0"/>
                </a:solidFill>
              </a:rPr>
              <a:t>Das Alphabet</a:t>
            </a:r>
          </a:p>
          <a:p>
            <a:pPr algn="ctr">
              <a:lnSpc>
                <a:spcPct val="150000"/>
              </a:lnSpc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A   B   C   D   E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F   G   H    I    J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K   L   M   N   O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P   Q   R    S   T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 U   V   W </a:t>
            </a:r>
          </a:p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X   Y   Z  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292080" y="1556792"/>
            <a:ext cx="3466728" cy="42484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de-DE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lphabet</a:t>
            </a:r>
            <a:endParaRPr kumimoji="0" lang="de-DE" sz="32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  B   C   D   E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   G   H    I    J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   L   M   N   O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   Q   R    S   T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   V   W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  Y   Z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allAtOnce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429</Words>
  <Application>Microsoft Office PowerPoint</Application>
  <PresentationFormat>Экран (4:3)</PresentationFormat>
  <Paragraphs>141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Die phonetische Ausspielung</vt:lpstr>
      <vt:lpstr>Что такое фонетика?</vt:lpstr>
      <vt:lpstr>Песня генерал-майора</vt:lpstr>
      <vt:lpstr>DIE 1. RUNDE  </vt:lpstr>
      <vt:lpstr>DIE 2. RUNDE  </vt:lpstr>
      <vt:lpstr>DIE 3. RUNDE  </vt:lpstr>
      <vt:lpstr>ИГРА СО ЗРИТЕЛЯМИ</vt:lpstr>
      <vt:lpstr>ИГРА СО ЗРИТЕЛЯМИ</vt:lpstr>
      <vt:lpstr>ИГРА СО ЗРИТЕЛЯМИ</vt:lpstr>
      <vt:lpstr>DIE 4. RUNDE  </vt:lpstr>
      <vt:lpstr>Слайд 11</vt:lpstr>
      <vt:lpstr>Слайд 12</vt:lpstr>
    </vt:vector>
  </TitlesOfParts>
  <Company>1111111111111111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fonetische Ausspielung</dc:title>
  <dc:creator>111</dc:creator>
  <cp:lastModifiedBy>Админ</cp:lastModifiedBy>
  <cp:revision>34</cp:revision>
  <dcterms:created xsi:type="dcterms:W3CDTF">2021-01-31T00:22:01Z</dcterms:created>
  <dcterms:modified xsi:type="dcterms:W3CDTF">2020-06-26T17:26:26Z</dcterms:modified>
</cp:coreProperties>
</file>