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26"/>
  </p:notesMasterIdLst>
  <p:sldIdLst>
    <p:sldId id="256" r:id="rId2"/>
    <p:sldId id="257" r:id="rId3"/>
    <p:sldId id="258" r:id="rId4"/>
    <p:sldId id="259" r:id="rId5"/>
    <p:sldId id="260" r:id="rId6"/>
    <p:sldId id="262" r:id="rId7"/>
    <p:sldId id="263" r:id="rId8"/>
    <p:sldId id="265" r:id="rId9"/>
    <p:sldId id="266" r:id="rId10"/>
    <p:sldId id="267" r:id="rId11"/>
    <p:sldId id="268" r:id="rId12"/>
    <p:sldId id="269" r:id="rId13"/>
    <p:sldId id="270" r:id="rId14"/>
    <p:sldId id="271" r:id="rId15"/>
    <p:sldId id="275" r:id="rId16"/>
    <p:sldId id="276" r:id="rId17"/>
    <p:sldId id="277" r:id="rId18"/>
    <p:sldId id="278" r:id="rId19"/>
    <p:sldId id="279" r:id="rId20"/>
    <p:sldId id="280" r:id="rId21"/>
    <p:sldId id="281" r:id="rId22"/>
    <p:sldId id="282" r:id="rId23"/>
    <p:sldId id="285" r:id="rId24"/>
    <p:sldId id="286" r:id="rId25"/>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1577" autoAdjust="0"/>
  </p:normalViewPr>
  <p:slideViewPr>
    <p:cSldViewPr snapToGrid="0">
      <p:cViewPr>
        <p:scale>
          <a:sx n="60" d="100"/>
          <a:sy n="60" d="100"/>
        </p:scale>
        <p:origin x="-1008"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3A1350-F77A-468A-89FB-ED8AD14BAFF5}" type="datetimeFigureOut">
              <a:rPr lang="ru-RU" smtClean="0"/>
              <a:pPr/>
              <a:t>20.11.2023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BF2F9B-BB0E-4C0D-A571-AEDAAEE8B16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Современные средства передвижения (морские корабли, речные пароходы, самолеты, железнодорожные поезда, автобусы, трамваи, троллейбусы, метро и др.) постоянно совершенствуются, их скорости увеличиваются. Такая тенденция представляет повышенную опасность для пассажиров и обслуживающего персонала. </a:t>
            </a:r>
            <a:endParaRPr lang="ru-RU" dirty="0"/>
          </a:p>
        </p:txBody>
      </p:sp>
      <p:sp>
        <p:nvSpPr>
          <p:cNvPr id="4" name="Номер слайда 3"/>
          <p:cNvSpPr>
            <a:spLocks noGrp="1"/>
          </p:cNvSpPr>
          <p:nvPr>
            <p:ph type="sldNum" sz="quarter" idx="10"/>
          </p:nvPr>
        </p:nvSpPr>
        <p:spPr/>
        <p:txBody>
          <a:bodyPr/>
          <a:lstStyle/>
          <a:p>
            <a:fld id="{77BF2F9B-BB0E-4C0D-A571-AEDAAEE8B16E}"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Сегодня метро стало одним из самых распространенных и надежных способов передвижения, но и здесь периодически возникают «нештатные» ситуации. Во избежание возникновения ЧС в метро следует строго соблюдать правила поведения и пользования его услугами.</a:t>
            </a:r>
            <a:endParaRPr lang="ru-RU" dirty="0"/>
          </a:p>
        </p:txBody>
      </p:sp>
      <p:sp>
        <p:nvSpPr>
          <p:cNvPr id="4" name="Номер слайда 3"/>
          <p:cNvSpPr>
            <a:spLocks noGrp="1"/>
          </p:cNvSpPr>
          <p:nvPr>
            <p:ph type="sldNum" sz="quarter" idx="10"/>
          </p:nvPr>
        </p:nvSpPr>
        <p:spPr/>
        <p:txBody>
          <a:bodyPr/>
          <a:lstStyle/>
          <a:p>
            <a:fld id="{77BF2F9B-BB0E-4C0D-A571-AEDAAEE8B16E}" type="slidenum">
              <a:rPr lang="ru-RU" smtClean="0"/>
              <a:pPr/>
              <a:t>10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Воздушный транспорт в настоящее время занимает одно из ведущих мест в об­щей транспортной системе перевозок пассажиров и грузов.</a:t>
            </a:r>
          </a:p>
          <a:p>
            <a:endParaRPr lang="ru-RU" dirty="0"/>
          </a:p>
        </p:txBody>
      </p:sp>
      <p:sp>
        <p:nvSpPr>
          <p:cNvPr id="4" name="Номер слайда 3"/>
          <p:cNvSpPr>
            <a:spLocks noGrp="1"/>
          </p:cNvSpPr>
          <p:nvPr>
            <p:ph type="sldNum" sz="quarter" idx="10"/>
          </p:nvPr>
        </p:nvSpPr>
        <p:spPr/>
        <p:txBody>
          <a:bodyPr/>
          <a:lstStyle/>
          <a:p>
            <a:fld id="{77BF2F9B-BB0E-4C0D-A571-AEDAAEE8B16E}"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A6EFE63C-5086-4694-8C5B-F1B26921EA40}" type="datetimeFigureOut">
              <a:rPr lang="en-US" smtClean="0"/>
              <a:pPr>
                <a:defRPr/>
              </a:pPr>
              <a:t>11/20/2023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82BA68E7-16F9-4878-ADCC-AE6DC27FEFC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133EEC33-CEE9-4A95-B0B0-E921D22E4F69}" type="datetimeFigureOut">
              <a:rPr lang="en-US" smtClean="0"/>
              <a:pPr>
                <a:defRPr/>
              </a:pPr>
              <a:t>11/20/2023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05504189-EE82-4E95-B90C-9C4BA0918D8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8F4F479D-397A-4103-8943-C7B5A84303DE}" type="datetimeFigureOut">
              <a:rPr lang="en-US" smtClean="0"/>
              <a:pPr>
                <a:defRPr/>
              </a:pPr>
              <a:t>11/20/2023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6AE23611-7E25-4957-AF37-194D658726B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D9974642-6E20-402B-894E-9D7F91C59A2D}" type="datetimeFigureOut">
              <a:rPr lang="en-US" smtClean="0"/>
              <a:pPr>
                <a:defRPr/>
              </a:pPr>
              <a:t>11/20/2023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69F37690-4CB5-4FA6-AEA4-B88A301491D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BBFA070C-AB93-42E3-A90E-D6DA05354C9D}" type="datetimeFigureOut">
              <a:rPr lang="en-US" smtClean="0"/>
              <a:pPr>
                <a:defRPr/>
              </a:pPr>
              <a:t>11/20/2023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43266056-811F-4574-8F99-4728BA9E1E2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71CA3AF8-2475-4467-9A2A-37A1E88FE497}" type="datetimeFigureOut">
              <a:rPr lang="en-US" smtClean="0"/>
              <a:pPr>
                <a:defRPr/>
              </a:pPr>
              <a:t>11/20/2023</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A2DD2536-3D77-4EA7-BA36-48427CD191E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461558C4-ECC5-4DCA-8533-818AEE6FAF3A}" type="datetimeFigureOut">
              <a:rPr lang="en-US" smtClean="0"/>
              <a:pPr>
                <a:defRPr/>
              </a:pPr>
              <a:t>11/20/2023</a:t>
            </a:fld>
            <a:endParaRPr lang="en-US"/>
          </a:p>
        </p:txBody>
      </p:sp>
      <p:sp>
        <p:nvSpPr>
          <p:cNvPr id="8" name="Нижний колонтитул 7"/>
          <p:cNvSpPr>
            <a:spLocks noGrp="1"/>
          </p:cNvSpPr>
          <p:nvPr>
            <p:ph type="ftr" sz="quarter" idx="11"/>
          </p:nvPr>
        </p:nvSpPr>
        <p:spPr/>
        <p:txBody>
          <a:bodyPr/>
          <a:lstStyle/>
          <a:p>
            <a:pPr>
              <a:defRPr/>
            </a:pPr>
            <a:endParaRPr lang="en-US"/>
          </a:p>
        </p:txBody>
      </p:sp>
      <p:sp>
        <p:nvSpPr>
          <p:cNvPr id="9" name="Номер слайда 8"/>
          <p:cNvSpPr>
            <a:spLocks noGrp="1"/>
          </p:cNvSpPr>
          <p:nvPr>
            <p:ph type="sldNum" sz="quarter" idx="12"/>
          </p:nvPr>
        </p:nvSpPr>
        <p:spPr/>
        <p:txBody>
          <a:bodyPr/>
          <a:lstStyle/>
          <a:p>
            <a:pPr>
              <a:defRPr/>
            </a:pPr>
            <a:fld id="{02830A89-6B91-43A7-869E-2A4AC5D836D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29F1366B-D855-499F-8ACA-CC6E10D054FE}" type="datetimeFigureOut">
              <a:rPr lang="en-US" smtClean="0"/>
              <a:pPr>
                <a:defRPr/>
              </a:pPr>
              <a:t>11/20/2023</a:t>
            </a:fld>
            <a:endParaRPr lang="en-US"/>
          </a:p>
        </p:txBody>
      </p:sp>
      <p:sp>
        <p:nvSpPr>
          <p:cNvPr id="4" name="Нижний колонтитул 3"/>
          <p:cNvSpPr>
            <a:spLocks noGrp="1"/>
          </p:cNvSpPr>
          <p:nvPr>
            <p:ph type="ftr" sz="quarter" idx="11"/>
          </p:nvPr>
        </p:nvSpPr>
        <p:spPr/>
        <p:txBody>
          <a:bodyPr/>
          <a:lstStyle/>
          <a:p>
            <a:pPr>
              <a:defRPr/>
            </a:pPr>
            <a:endParaRPr lang="en-US"/>
          </a:p>
        </p:txBody>
      </p:sp>
      <p:sp>
        <p:nvSpPr>
          <p:cNvPr id="5" name="Номер слайда 4"/>
          <p:cNvSpPr>
            <a:spLocks noGrp="1"/>
          </p:cNvSpPr>
          <p:nvPr>
            <p:ph type="sldNum" sz="quarter" idx="12"/>
          </p:nvPr>
        </p:nvSpPr>
        <p:spPr/>
        <p:txBody>
          <a:bodyPr/>
          <a:lstStyle/>
          <a:p>
            <a:pPr>
              <a:defRPr/>
            </a:pPr>
            <a:fld id="{58F8401E-5FC0-4B08-B9C3-0214AE02EF4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0BB624AC-A3D0-4BCD-B4D7-2BB2907BB991}" type="datetimeFigureOut">
              <a:rPr lang="en-US" smtClean="0"/>
              <a:pPr>
                <a:defRPr/>
              </a:pPr>
              <a:t>11/20/2023</a:t>
            </a:fld>
            <a:endParaRPr lang="en-US"/>
          </a:p>
        </p:txBody>
      </p:sp>
      <p:sp>
        <p:nvSpPr>
          <p:cNvPr id="3" name="Нижний колонтитул 2"/>
          <p:cNvSpPr>
            <a:spLocks noGrp="1"/>
          </p:cNvSpPr>
          <p:nvPr>
            <p:ph type="ftr" sz="quarter" idx="11"/>
          </p:nvPr>
        </p:nvSpPr>
        <p:spPr/>
        <p:txBody>
          <a:bodyPr/>
          <a:lstStyle/>
          <a:p>
            <a:pPr>
              <a:defRPr/>
            </a:pPr>
            <a:endParaRPr lang="en-US"/>
          </a:p>
        </p:txBody>
      </p:sp>
      <p:sp>
        <p:nvSpPr>
          <p:cNvPr id="4" name="Номер слайда 3"/>
          <p:cNvSpPr>
            <a:spLocks noGrp="1"/>
          </p:cNvSpPr>
          <p:nvPr>
            <p:ph type="sldNum" sz="quarter" idx="12"/>
          </p:nvPr>
        </p:nvSpPr>
        <p:spPr/>
        <p:txBody>
          <a:bodyPr/>
          <a:lstStyle/>
          <a:p>
            <a:pPr>
              <a:defRPr/>
            </a:pPr>
            <a:fld id="{B7DAD9CD-A3B7-4452-B312-A6EF75C0FF6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AE0AF0B2-EBBB-428A-8EB4-7E72692137DA}" type="datetimeFigureOut">
              <a:rPr lang="en-US" smtClean="0"/>
              <a:pPr>
                <a:defRPr/>
              </a:pPr>
              <a:t>11/20/2023</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E5B9623C-BD84-489C-AB60-D8B5E541CE5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9E14B35A-D4F5-4BC0-940E-F5A32503EC81}" type="datetimeFigureOut">
              <a:rPr lang="en-US" smtClean="0"/>
              <a:pPr>
                <a:defRPr/>
              </a:pPr>
              <a:t>11/20/2023</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E3607A13-A500-4D92-A904-1B8AB97BBDF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7797DEC-2586-4D37-86FF-60C5FF6D24AF}" type="datetimeFigureOut">
              <a:rPr lang="en-US" smtClean="0"/>
              <a:pPr>
                <a:defRPr/>
              </a:pPr>
              <a:t>11/20/2023</a:t>
            </a:fld>
            <a:endParaRPr lang="en-US"/>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227A3DA-A710-4CE6-A3FA-E03CBA5C83C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ctrTitle"/>
          </p:nvPr>
        </p:nvSpPr>
        <p:spPr>
          <a:xfrm>
            <a:off x="1155700" y="1447800"/>
            <a:ext cx="8824913" cy="1792288"/>
          </a:xfrm>
        </p:spPr>
        <p:txBody>
          <a:bodyPr/>
          <a:lstStyle/>
          <a:p>
            <a:r>
              <a:rPr lang="ru-RU" sz="4800" smtClean="0"/>
              <a:t>Безопасность на транспорте</a:t>
            </a:r>
          </a:p>
        </p:txBody>
      </p:sp>
      <p:sp>
        <p:nvSpPr>
          <p:cNvPr id="3" name="Подзаголовок 2"/>
          <p:cNvSpPr>
            <a:spLocks noGrp="1"/>
          </p:cNvSpPr>
          <p:nvPr>
            <p:ph type="subTitle" idx="1"/>
          </p:nvPr>
        </p:nvSpPr>
        <p:spPr>
          <a:xfrm>
            <a:off x="2405063" y="4729163"/>
            <a:ext cx="8826500" cy="862012"/>
          </a:xfrm>
        </p:spPr>
        <p:txBody>
          <a:bodyPr/>
          <a:lstStyle/>
          <a:p>
            <a:pPr algn="r"/>
            <a:r>
              <a:rPr lang="ru-RU" cap="none" dirty="0" smtClean="0">
                <a:solidFill>
                  <a:srgbClr val="EF53A5"/>
                </a:solidFill>
              </a:rPr>
              <a:t>Новикова Наталья Александровна</a:t>
            </a:r>
            <a:endParaRPr lang="ru-RU" cap="none" dirty="0" smtClean="0">
              <a:solidFill>
                <a:srgbClr val="EF53A5"/>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a:xfrm>
            <a:off x="644525" y="493713"/>
            <a:ext cx="9405938" cy="1400175"/>
          </a:xfrm>
        </p:spPr>
        <p:txBody>
          <a:bodyPr>
            <a:normAutofit fontScale="90000"/>
          </a:bodyPr>
          <a:lstStyle/>
          <a:p>
            <a:r>
              <a:rPr lang="ru-RU" b="1" smtClean="0"/>
              <a:t>Безопасность в метрополитене</a:t>
            </a:r>
            <a:r>
              <a:rPr lang="ru-RU" smtClean="0"/>
              <a:t/>
            </a:r>
            <a:br>
              <a:rPr lang="ru-RU" smtClean="0"/>
            </a:br>
            <a:endParaRPr lang="ru-RU" smtClean="0"/>
          </a:p>
        </p:txBody>
      </p:sp>
      <p:sp>
        <p:nvSpPr>
          <p:cNvPr id="30722" name="Объект 2"/>
          <p:cNvSpPr>
            <a:spLocks noGrp="1"/>
          </p:cNvSpPr>
          <p:nvPr>
            <p:ph idx="1"/>
          </p:nvPr>
        </p:nvSpPr>
        <p:spPr>
          <a:xfrm>
            <a:off x="1103313" y="1193800"/>
            <a:ext cx="8947150" cy="4195763"/>
          </a:xfrm>
        </p:spPr>
        <p:txBody>
          <a:bodyPr/>
          <a:lstStyle/>
          <a:p>
            <a:r>
              <a:rPr lang="ru-RU" dirty="0" smtClean="0"/>
              <a:t>ЧС на станциях, в тоннеле и вагонах метрополитена возникают в результате столкновения и схода с рельсов поездов, пожаров и взрывов, разрушения несущих конструкций эскалатора, падения пассажиров с платформы на пути, террористических акций.</a:t>
            </a:r>
          </a:p>
          <a:p>
            <a:endParaRPr lang="ru-RU" dirty="0" smtClean="0"/>
          </a:p>
        </p:txBody>
      </p:sp>
      <p:pic>
        <p:nvPicPr>
          <p:cNvPr id="30723" name="Рисунок 3"/>
          <p:cNvPicPr>
            <a:picLocks noChangeAspect="1"/>
          </p:cNvPicPr>
          <p:nvPr/>
        </p:nvPicPr>
        <p:blipFill>
          <a:blip r:embed="rId3"/>
          <a:srcRect/>
          <a:stretch>
            <a:fillRect/>
          </a:stretch>
        </p:blipFill>
        <p:spPr bwMode="auto">
          <a:xfrm>
            <a:off x="7893050" y="4129088"/>
            <a:ext cx="4298950" cy="27289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normAutofit fontScale="90000"/>
          </a:bodyPr>
          <a:lstStyle/>
          <a:p>
            <a:r>
              <a:rPr lang="ru-RU" sz="2000" dirty="0" smtClean="0"/>
              <a:t>Опасности метрополитена начинаются с входа в метро. Во время массовых празд­ников люди могут быть прижаты к дверям и получить травмы. Можно получить трав­му при проходе через турникет, особенно опасно это для детей. При движении по эскалатору:</a:t>
            </a:r>
            <a:br>
              <a:rPr lang="ru-RU" sz="2000" dirty="0" smtClean="0"/>
            </a:br>
            <a:endParaRPr lang="ru-RU" sz="2000" dirty="0" smtClean="0"/>
          </a:p>
        </p:txBody>
      </p:sp>
      <p:sp>
        <p:nvSpPr>
          <p:cNvPr id="3" name="Объект 2"/>
          <p:cNvSpPr>
            <a:spLocks noGrp="1"/>
          </p:cNvSpPr>
          <p:nvPr>
            <p:ph idx="1"/>
          </p:nvPr>
        </p:nvSpPr>
        <p:spPr>
          <a:xfrm>
            <a:off x="646113" y="2052638"/>
            <a:ext cx="7018337" cy="4616450"/>
          </a:xfrm>
        </p:spPr>
        <p:txBody>
          <a:bodyPr rtlCol="0">
            <a:normAutofit fontScale="70000" lnSpcReduction="20000"/>
          </a:bodyPr>
          <a:lstStyle/>
          <a:p>
            <a:pPr fontAlgn="auto">
              <a:spcAft>
                <a:spcPts val="0"/>
              </a:spcAft>
              <a:buClr>
                <a:schemeClr val="accent1">
                  <a:lumMod val="60000"/>
                  <a:lumOff val="40000"/>
                </a:schemeClr>
              </a:buClr>
              <a:buFont typeface="Wingdings 3" charset="2"/>
              <a:buChar char=""/>
              <a:defRPr/>
            </a:pPr>
            <a:r>
              <a:rPr lang="ru-RU" dirty="0"/>
              <a:t>стойте с правой стороны (лицом по направлению движения), а проходите — с левой;</a:t>
            </a:r>
          </a:p>
          <a:p>
            <a:pPr fontAlgn="auto">
              <a:spcAft>
                <a:spcPts val="0"/>
              </a:spcAft>
              <a:buClr>
                <a:schemeClr val="accent1">
                  <a:lumMod val="60000"/>
                  <a:lumOff val="40000"/>
                </a:schemeClr>
              </a:buClr>
              <a:buFont typeface="Wingdings 3" charset="2"/>
              <a:buChar char=""/>
              <a:defRPr/>
            </a:pPr>
            <a:r>
              <a:rPr lang="ru-RU" dirty="0"/>
              <a:t>держитесь за поручень, и не прикасайтесь к неподвижным частям эскалатора;</a:t>
            </a:r>
          </a:p>
          <a:p>
            <a:pPr fontAlgn="auto">
              <a:spcAft>
                <a:spcPts val="0"/>
              </a:spcAft>
              <a:buClr>
                <a:schemeClr val="accent1">
                  <a:lumMod val="60000"/>
                  <a:lumOff val="40000"/>
                </a:schemeClr>
              </a:buClr>
              <a:buFont typeface="Wingdings 3" charset="2"/>
              <a:buChar char=""/>
              <a:defRPr/>
            </a:pPr>
            <a:r>
              <a:rPr lang="ru-RU" dirty="0"/>
              <a:t>держите детей за руку, а самых маленьких на руках;</a:t>
            </a:r>
          </a:p>
          <a:p>
            <a:pPr fontAlgn="auto">
              <a:spcAft>
                <a:spcPts val="0"/>
              </a:spcAft>
              <a:buClr>
                <a:schemeClr val="accent1">
                  <a:lumMod val="60000"/>
                  <a:lumOff val="40000"/>
                </a:schemeClr>
              </a:buClr>
              <a:buFont typeface="Wingdings 3" charset="2"/>
              <a:buChar char=""/>
              <a:defRPr/>
            </a:pPr>
            <a:r>
              <a:rPr lang="ru-RU" dirty="0"/>
              <a:t>придерживайте полы длинной одежды;</a:t>
            </a:r>
          </a:p>
          <a:p>
            <a:pPr fontAlgn="auto">
              <a:spcAft>
                <a:spcPts val="0"/>
              </a:spcAft>
              <a:buClr>
                <a:schemeClr val="accent1">
                  <a:lumMod val="60000"/>
                  <a:lumOff val="40000"/>
                </a:schemeClr>
              </a:buClr>
              <a:buFont typeface="Wingdings 3" charset="2"/>
              <a:buChar char=""/>
              <a:defRPr/>
            </a:pPr>
            <a:r>
              <a:rPr lang="ru-RU" dirty="0"/>
              <a:t>придерживайте вещи, которые вы поставили на ступеньки эскалатора;</a:t>
            </a:r>
          </a:p>
          <a:p>
            <a:pPr fontAlgn="auto">
              <a:spcAft>
                <a:spcPts val="0"/>
              </a:spcAft>
              <a:buClr>
                <a:schemeClr val="accent1">
                  <a:lumMod val="60000"/>
                  <a:lumOff val="40000"/>
                </a:schemeClr>
              </a:buClr>
              <a:buFont typeface="Wingdings 3" charset="2"/>
              <a:buChar char=""/>
              <a:defRPr/>
            </a:pPr>
            <a:r>
              <a:rPr lang="ru-RU" dirty="0"/>
              <a:t>при сходе с эскалатора не задерживайтесь;</a:t>
            </a:r>
          </a:p>
          <a:p>
            <a:pPr fontAlgn="auto">
              <a:spcAft>
                <a:spcPts val="0"/>
              </a:spcAft>
              <a:buClr>
                <a:schemeClr val="accent1">
                  <a:lumMod val="60000"/>
                  <a:lumOff val="40000"/>
                </a:schemeClr>
              </a:buClr>
              <a:buFont typeface="Wingdings 3" charset="2"/>
              <a:buChar char=""/>
              <a:defRPr/>
            </a:pPr>
            <a:r>
              <a:rPr lang="ru-RU" dirty="0"/>
              <a:t>если эскалатор начал разгоняться, а тормоза не сработали, единственно верное решение — перескочить через балюстраду на соседнюю лестницу.</a:t>
            </a:r>
          </a:p>
          <a:p>
            <a:pPr fontAlgn="auto">
              <a:spcAft>
                <a:spcPts val="0"/>
              </a:spcAft>
              <a:buClr>
                <a:schemeClr val="accent1">
                  <a:lumMod val="60000"/>
                  <a:lumOff val="40000"/>
                </a:schemeClr>
              </a:buClr>
              <a:buFont typeface="Wingdings 3" charset="2"/>
              <a:buChar char=""/>
              <a:defRPr/>
            </a:pPr>
            <a:endParaRPr lang="ru-RU" dirty="0"/>
          </a:p>
        </p:txBody>
      </p:sp>
      <p:pic>
        <p:nvPicPr>
          <p:cNvPr id="31747" name="Рисунок 3"/>
          <p:cNvPicPr>
            <a:picLocks noChangeAspect="1"/>
          </p:cNvPicPr>
          <p:nvPr/>
        </p:nvPicPr>
        <p:blipFill>
          <a:blip r:embed="rId2"/>
          <a:srcRect/>
          <a:stretch>
            <a:fillRect/>
          </a:stretch>
        </p:blipFill>
        <p:spPr bwMode="auto">
          <a:xfrm>
            <a:off x="7124700" y="2514600"/>
            <a:ext cx="4778375" cy="2851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p:txBody>
          <a:bodyPr>
            <a:normAutofit fontScale="90000"/>
          </a:bodyPr>
          <a:lstStyle/>
          <a:p>
            <a:r>
              <a:rPr lang="ru-RU" b="1" i="1" smtClean="0"/>
              <a:t>В метро категорически запрещается:</a:t>
            </a:r>
            <a:r>
              <a:rPr lang="ru-RU" smtClean="0"/>
              <a:t/>
            </a:r>
            <a:br>
              <a:rPr lang="ru-RU" smtClean="0"/>
            </a:br>
            <a:endParaRPr lang="ru-RU" smtClean="0"/>
          </a:p>
        </p:txBody>
      </p:sp>
      <p:sp>
        <p:nvSpPr>
          <p:cNvPr id="3" name="Объект 2"/>
          <p:cNvSpPr>
            <a:spLocks noGrp="1"/>
          </p:cNvSpPr>
          <p:nvPr>
            <p:ph idx="1"/>
          </p:nvPr>
        </p:nvSpPr>
        <p:spPr>
          <a:xfrm>
            <a:off x="646113" y="1852613"/>
            <a:ext cx="7408862" cy="5005387"/>
          </a:xfrm>
        </p:spPr>
        <p:txBody>
          <a:bodyPr rtlCol="0">
            <a:normAutofit fontScale="62500" lnSpcReduction="20000"/>
          </a:bodyPr>
          <a:lstStyle/>
          <a:p>
            <a:pPr fontAlgn="auto">
              <a:spcAft>
                <a:spcPts val="0"/>
              </a:spcAft>
              <a:buClr>
                <a:schemeClr val="accent1">
                  <a:lumMod val="60000"/>
                  <a:lumOff val="40000"/>
                </a:schemeClr>
              </a:buClr>
              <a:buFont typeface="Wingdings 3" charset="2"/>
              <a:buChar char=""/>
              <a:defRPr/>
            </a:pPr>
            <a:r>
              <a:rPr lang="ru-RU" dirty="0"/>
              <a:t>заходить за ограничительную линию у края платформы и подходить к вагону до полной остановки поезда;</a:t>
            </a:r>
          </a:p>
          <a:p>
            <a:pPr fontAlgn="auto">
              <a:spcAft>
                <a:spcPts val="0"/>
              </a:spcAft>
              <a:buClr>
                <a:schemeClr val="accent1">
                  <a:lumMod val="60000"/>
                  <a:lumOff val="40000"/>
                </a:schemeClr>
              </a:buClr>
              <a:buFont typeface="Wingdings 3" charset="2"/>
              <a:buChar char=""/>
              <a:defRPr/>
            </a:pPr>
            <a:r>
              <a:rPr lang="ru-RU" dirty="0"/>
              <a:t>сидеть на ступеньках эскалатора, облокачиваться и класть вещи на поручни, бежать по эскалатору и платформе;</a:t>
            </a:r>
          </a:p>
          <a:p>
            <a:pPr fontAlgn="auto">
              <a:spcAft>
                <a:spcPts val="0"/>
              </a:spcAft>
              <a:buClr>
                <a:schemeClr val="accent1">
                  <a:lumMod val="60000"/>
                  <a:lumOff val="40000"/>
                </a:schemeClr>
              </a:buClr>
              <a:buFont typeface="Wingdings 3" charset="2"/>
              <a:buChar char=""/>
              <a:defRPr/>
            </a:pPr>
            <a:r>
              <a:rPr lang="ru-RU" dirty="0"/>
              <a:t>спускаться на пути и ходить по путям;</a:t>
            </a:r>
          </a:p>
          <a:p>
            <a:pPr fontAlgn="auto">
              <a:spcAft>
                <a:spcPts val="0"/>
              </a:spcAft>
              <a:buClr>
                <a:schemeClr val="accent1">
                  <a:lumMod val="60000"/>
                  <a:lumOff val="40000"/>
                </a:schemeClr>
              </a:buClr>
              <a:buFont typeface="Wingdings 3" charset="2"/>
              <a:buChar char=""/>
              <a:defRPr/>
            </a:pPr>
            <a:r>
              <a:rPr lang="ru-RU" dirty="0"/>
              <a:t>открывать двери вагона во время движения, задерживать закрытие и открытие дверей вагонов на остановках;</a:t>
            </a:r>
          </a:p>
          <a:p>
            <a:pPr fontAlgn="auto">
              <a:spcAft>
                <a:spcPts val="0"/>
              </a:spcAft>
              <a:buClr>
                <a:schemeClr val="accent1">
                  <a:lumMod val="60000"/>
                  <a:lumOff val="40000"/>
                </a:schemeClr>
              </a:buClr>
              <a:buFont typeface="Wingdings 3" charset="2"/>
              <a:buChar char=""/>
              <a:defRPr/>
            </a:pPr>
            <a:r>
              <a:rPr lang="ru-RU" dirty="0"/>
              <a:t>входить на станцию и проезжать в поездах в нетрезвом состоянии;   </a:t>
            </a:r>
          </a:p>
          <a:p>
            <a:pPr fontAlgn="auto">
              <a:spcAft>
                <a:spcPts val="0"/>
              </a:spcAft>
              <a:buClr>
                <a:schemeClr val="accent1">
                  <a:lumMod val="60000"/>
                  <a:lumOff val="40000"/>
                </a:schemeClr>
              </a:buClr>
              <a:buFont typeface="Wingdings 3" charset="2"/>
              <a:buChar char=""/>
              <a:defRPr/>
            </a:pPr>
            <a:r>
              <a:rPr lang="ru-RU" dirty="0"/>
              <a:t>курить на станциях и в вагонах;</a:t>
            </a:r>
          </a:p>
          <a:p>
            <a:pPr fontAlgn="auto">
              <a:spcAft>
                <a:spcPts val="0"/>
              </a:spcAft>
              <a:buClr>
                <a:schemeClr val="accent1">
                  <a:lumMod val="60000"/>
                  <a:lumOff val="40000"/>
                </a:schemeClr>
              </a:buClr>
              <a:buFont typeface="Wingdings 3" charset="2"/>
              <a:buChar char=""/>
              <a:defRPr/>
            </a:pPr>
            <a:r>
              <a:rPr lang="ru-RU" dirty="0"/>
              <a:t>провозить пожароопасные, взрывчатые, отравляющие, ядовитые вещества и предметы, бытовые и газовые баллоны;                                                                                                                                                                                                                                                                                                                                                                                                                                                                                                                                                                                           </a:t>
            </a:r>
          </a:p>
          <a:p>
            <a:pPr fontAlgn="auto">
              <a:spcAft>
                <a:spcPts val="0"/>
              </a:spcAft>
              <a:buClr>
                <a:schemeClr val="accent1">
                  <a:lumMod val="60000"/>
                  <a:lumOff val="40000"/>
                </a:schemeClr>
              </a:buClr>
              <a:buFont typeface="Wingdings 3" charset="2"/>
              <a:buChar char=""/>
              <a:defRPr/>
            </a:pPr>
            <a:r>
              <a:rPr lang="ru-RU" dirty="0"/>
              <a:t>без крайней нужды ходить по неработающему эскалатору — он может начать двигаться.</a:t>
            </a:r>
          </a:p>
          <a:p>
            <a:pPr marL="0" indent="0" fontAlgn="auto">
              <a:spcAft>
                <a:spcPts val="0"/>
              </a:spcAft>
              <a:buClr>
                <a:schemeClr val="accent1">
                  <a:lumMod val="60000"/>
                  <a:lumOff val="40000"/>
                </a:schemeClr>
              </a:buClr>
              <a:buFont typeface="Wingdings 3" charset="2"/>
              <a:buNone/>
              <a:defRPr/>
            </a:pPr>
            <a:endParaRPr lang="ru-RU" dirty="0"/>
          </a:p>
        </p:txBody>
      </p:sp>
      <p:pic>
        <p:nvPicPr>
          <p:cNvPr id="32771" name="Рисунок 3"/>
          <p:cNvPicPr>
            <a:picLocks noChangeAspect="1"/>
          </p:cNvPicPr>
          <p:nvPr/>
        </p:nvPicPr>
        <p:blipFill>
          <a:blip r:embed="rId2"/>
          <a:srcRect/>
          <a:stretch>
            <a:fillRect/>
          </a:stretch>
        </p:blipFill>
        <p:spPr bwMode="auto">
          <a:xfrm>
            <a:off x="7866063" y="2339975"/>
            <a:ext cx="4087812" cy="3022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p:txBody>
          <a:bodyPr>
            <a:normAutofit fontScale="90000"/>
          </a:bodyPr>
          <a:lstStyle/>
          <a:p>
            <a:r>
              <a:rPr lang="ru-RU" b="1" smtClean="0"/>
              <a:t>Безопасность на железнодорожном транспорте</a:t>
            </a:r>
            <a:r>
              <a:rPr lang="ru-RU" smtClean="0"/>
              <a:t/>
            </a:r>
            <a:br>
              <a:rPr lang="ru-RU" smtClean="0"/>
            </a:br>
            <a:endParaRPr lang="ru-RU" smtClean="0"/>
          </a:p>
        </p:txBody>
      </p:sp>
      <p:sp>
        <p:nvSpPr>
          <p:cNvPr id="33794" name="Объект 2"/>
          <p:cNvSpPr>
            <a:spLocks noGrp="1"/>
          </p:cNvSpPr>
          <p:nvPr>
            <p:ph idx="1"/>
          </p:nvPr>
        </p:nvSpPr>
        <p:spPr/>
        <p:txBody>
          <a:bodyPr/>
          <a:lstStyle/>
          <a:p>
            <a:r>
              <a:rPr lang="ru-RU" b="1" dirty="0" smtClean="0"/>
              <a:t>Железнодорожная авария </a:t>
            </a:r>
            <a:r>
              <a:rPr lang="ru-RU" dirty="0" smtClean="0"/>
              <a:t>— опасное происшествие на железной дороге, приведшее к повреждению одной или нескольких единиц подвижного состава до степени капитального ремонта и (или) гибели одного или нескольких человек, причинению пострадавшим телесных повреждений разной тяжести либо к полному перерыву движения на аварийном участке, превышающему нормативное время. При катастрофах последствия намного тяжелее.</a:t>
            </a:r>
          </a:p>
          <a:p>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644525" y="265113"/>
            <a:ext cx="9405938" cy="1400175"/>
          </a:xfrm>
        </p:spPr>
        <p:txBody>
          <a:bodyPr/>
          <a:lstStyle/>
          <a:p>
            <a:r>
              <a:rPr lang="ru-RU" sz="2800" b="1" i="1" smtClean="0"/>
              <a:t>Правила безопасного поведения на территории действия железнодорожного транспорта. </a:t>
            </a:r>
            <a:endParaRPr lang="ru-RU" sz="2800" smtClean="0"/>
          </a:p>
        </p:txBody>
      </p:sp>
      <p:sp>
        <p:nvSpPr>
          <p:cNvPr id="3" name="Объект 2"/>
          <p:cNvSpPr>
            <a:spLocks noGrp="1"/>
          </p:cNvSpPr>
          <p:nvPr>
            <p:ph idx="1"/>
          </p:nvPr>
        </p:nvSpPr>
        <p:spPr>
          <a:xfrm>
            <a:off x="644525" y="1260475"/>
            <a:ext cx="9413875" cy="5597525"/>
          </a:xfrm>
        </p:spPr>
        <p:txBody>
          <a:bodyPr rtlCol="0">
            <a:normAutofit fontScale="62500" lnSpcReduction="20000"/>
          </a:bodyPr>
          <a:lstStyle/>
          <a:p>
            <a:pPr fontAlgn="auto">
              <a:spcAft>
                <a:spcPts val="0"/>
              </a:spcAft>
              <a:buClr>
                <a:schemeClr val="accent1">
                  <a:lumMod val="60000"/>
                  <a:lumOff val="40000"/>
                </a:schemeClr>
              </a:buClr>
              <a:buFont typeface="Wingdings 3" charset="2"/>
              <a:buChar char=""/>
              <a:defRPr/>
            </a:pPr>
            <a:r>
              <a:rPr lang="ru-RU" dirty="0" smtClean="0"/>
              <a:t>при </a:t>
            </a:r>
            <a:r>
              <a:rPr lang="ru-RU" dirty="0"/>
              <a:t>движении вдоль железнодорожных путей не подходить ближе чем на 5 м к крайнему рельсу;</a:t>
            </a:r>
          </a:p>
          <a:p>
            <a:pPr fontAlgn="auto">
              <a:spcAft>
                <a:spcPts val="0"/>
              </a:spcAft>
              <a:buClr>
                <a:schemeClr val="accent1">
                  <a:lumMod val="60000"/>
                  <a:lumOff val="40000"/>
                </a:schemeClr>
              </a:buClr>
              <a:buFont typeface="Wingdings 3" charset="2"/>
              <a:buChar char=""/>
              <a:defRPr/>
            </a:pPr>
            <a:r>
              <a:rPr lang="ru-RU" dirty="0" smtClean="0"/>
              <a:t>не </a:t>
            </a:r>
            <a:r>
              <a:rPr lang="ru-RU" dirty="0"/>
              <a:t>ходить по рельсам и шпалам; </a:t>
            </a:r>
          </a:p>
          <a:p>
            <a:pPr fontAlgn="auto">
              <a:spcAft>
                <a:spcPts val="0"/>
              </a:spcAft>
              <a:buClr>
                <a:schemeClr val="accent1">
                  <a:lumMod val="60000"/>
                  <a:lumOff val="40000"/>
                </a:schemeClr>
              </a:buClr>
              <a:buFont typeface="Wingdings 3" charset="2"/>
              <a:buChar char=""/>
              <a:defRPr/>
            </a:pPr>
            <a:r>
              <a:rPr lang="ru-RU" dirty="0" smtClean="0"/>
              <a:t>не </a:t>
            </a:r>
            <a:r>
              <a:rPr lang="ru-RU" dirty="0"/>
              <a:t>появляться около железнодорожного полотна в нетрезвом виде;</a:t>
            </a:r>
          </a:p>
          <a:p>
            <a:pPr fontAlgn="auto">
              <a:spcAft>
                <a:spcPts val="0"/>
              </a:spcAft>
              <a:buClr>
                <a:schemeClr val="accent1">
                  <a:lumMod val="60000"/>
                  <a:lumOff val="40000"/>
                </a:schemeClr>
              </a:buClr>
              <a:buFont typeface="Wingdings 3" charset="2"/>
              <a:buChar char=""/>
              <a:defRPr/>
            </a:pPr>
            <a:r>
              <a:rPr lang="ru-RU" dirty="0" smtClean="0"/>
              <a:t>на </a:t>
            </a:r>
            <a:r>
              <a:rPr lang="ru-RU" dirty="0"/>
              <a:t>электрифицированных участках не подниматься на опоры, не прикасаться к ним и к спускам, идущим от опоры к рельсу, а также к лежащим на земле </a:t>
            </a:r>
            <a:r>
              <a:rPr lang="ru-RU" dirty="0" smtClean="0"/>
              <a:t>проводам</a:t>
            </a:r>
            <a:r>
              <a:rPr lang="ru-RU" dirty="0"/>
              <a:t>;                                                                                                                                                                                                                                                                                                                                                                                                                                </a:t>
            </a:r>
          </a:p>
          <a:p>
            <a:pPr fontAlgn="auto">
              <a:spcAft>
                <a:spcPts val="0"/>
              </a:spcAft>
              <a:buClr>
                <a:schemeClr val="accent1">
                  <a:lumMod val="60000"/>
                  <a:lumOff val="40000"/>
                </a:schemeClr>
              </a:buClr>
              <a:buFont typeface="Wingdings 3" charset="2"/>
              <a:buChar char=""/>
              <a:defRPr/>
            </a:pPr>
            <a:r>
              <a:rPr lang="ru-RU" dirty="0" smtClean="0"/>
              <a:t>переходить </a:t>
            </a:r>
            <a:r>
              <a:rPr lang="ru-RU" dirty="0"/>
              <a:t>железнодорожные пути </a:t>
            </a:r>
            <a:r>
              <a:rPr lang="ru-RU" dirty="0" smtClean="0"/>
              <a:t>следует </a:t>
            </a:r>
            <a:r>
              <a:rPr lang="ru-RU" dirty="0"/>
              <a:t>только в установленных местах, где есть пешеходные мосты, тоннели, переходы. При их отсутствии переходить пути по настилам и в местах, где </a:t>
            </a:r>
            <a:r>
              <a:rPr lang="ru-RU" dirty="0" smtClean="0"/>
              <a:t>установлены </a:t>
            </a:r>
            <a:r>
              <a:rPr lang="ru-RU" dirty="0"/>
              <a:t>указатели «Переход через пути»;</a:t>
            </a:r>
          </a:p>
          <a:p>
            <a:pPr fontAlgn="auto">
              <a:spcAft>
                <a:spcPts val="0"/>
              </a:spcAft>
              <a:buClr>
                <a:schemeClr val="accent1">
                  <a:lumMod val="60000"/>
                  <a:lumOff val="40000"/>
                </a:schemeClr>
              </a:buClr>
              <a:buFont typeface="Wingdings 3" charset="2"/>
              <a:buChar char=""/>
              <a:defRPr/>
            </a:pPr>
            <a:r>
              <a:rPr lang="ru-RU" dirty="0" smtClean="0"/>
              <a:t>не </a:t>
            </a:r>
            <a:r>
              <a:rPr lang="ru-RU" dirty="0"/>
              <a:t>подлезать под вагоны и не перелезать через автосцепки;</a:t>
            </a:r>
          </a:p>
          <a:p>
            <a:pPr fontAlgn="auto">
              <a:spcAft>
                <a:spcPts val="0"/>
              </a:spcAft>
              <a:buClr>
                <a:schemeClr val="accent1">
                  <a:lumMod val="60000"/>
                  <a:lumOff val="40000"/>
                </a:schemeClr>
              </a:buClr>
              <a:buFont typeface="Wingdings 3" charset="2"/>
              <a:buChar char=""/>
              <a:defRPr/>
            </a:pPr>
            <a:r>
              <a:rPr lang="ru-RU" dirty="0" smtClean="0"/>
              <a:t>в </a:t>
            </a:r>
            <a:r>
              <a:rPr lang="ru-RU" dirty="0"/>
              <a:t>ожидании поезда не устраивать на перроне подвижные игры;</a:t>
            </a:r>
          </a:p>
          <a:p>
            <a:pPr fontAlgn="auto">
              <a:spcAft>
                <a:spcPts val="0"/>
              </a:spcAft>
              <a:buClr>
                <a:schemeClr val="accent1">
                  <a:lumMod val="60000"/>
                  <a:lumOff val="40000"/>
                </a:schemeClr>
              </a:buClr>
              <a:buFont typeface="Wingdings 3" charset="2"/>
              <a:buChar char=""/>
              <a:defRPr/>
            </a:pPr>
            <a:r>
              <a:rPr lang="ru-RU" dirty="0" smtClean="0"/>
              <a:t>не </a:t>
            </a:r>
            <a:r>
              <a:rPr lang="ru-RU" dirty="0"/>
              <a:t>бегать рядом с вагоном идущего поезда, подходить к нужному вагону </a:t>
            </a:r>
            <a:r>
              <a:rPr lang="ru-RU" dirty="0" smtClean="0"/>
              <a:t>только </a:t>
            </a:r>
            <a:r>
              <a:rPr lang="ru-RU" dirty="0"/>
              <a:t>после полной остановки состава;</a:t>
            </a:r>
          </a:p>
          <a:p>
            <a:pPr fontAlgn="auto">
              <a:spcAft>
                <a:spcPts val="0"/>
              </a:spcAft>
              <a:buClr>
                <a:schemeClr val="accent1">
                  <a:lumMod val="60000"/>
                  <a:lumOff val="40000"/>
                </a:schemeClr>
              </a:buClr>
              <a:buFont typeface="Wingdings 3" charset="2"/>
              <a:buChar char=""/>
              <a:defRPr/>
            </a:pPr>
            <a:r>
              <a:rPr lang="ru-RU" dirty="0" smtClean="0"/>
              <a:t>садиться </a:t>
            </a:r>
            <a:r>
              <a:rPr lang="ru-RU" dirty="0"/>
              <a:t>в вагон и выходить из него только со стороны перрона или </a:t>
            </a:r>
            <a:r>
              <a:rPr lang="ru-RU" dirty="0" smtClean="0"/>
              <a:t>остановочной </a:t>
            </a:r>
            <a:r>
              <a:rPr lang="ru-RU" dirty="0"/>
              <a:t>платформы;</a:t>
            </a:r>
          </a:p>
          <a:p>
            <a:pPr fontAlgn="auto">
              <a:spcAft>
                <a:spcPts val="0"/>
              </a:spcAft>
              <a:buClr>
                <a:schemeClr val="accent1">
                  <a:lumMod val="60000"/>
                  <a:lumOff val="40000"/>
                </a:schemeClr>
              </a:buClr>
              <a:buFont typeface="Wingdings 3" charset="2"/>
              <a:buChar char=""/>
              <a:defRPr/>
            </a:pPr>
            <a:r>
              <a:rPr lang="ru-RU" dirty="0" smtClean="0"/>
              <a:t>не </a:t>
            </a:r>
            <a:r>
              <a:rPr lang="ru-RU" dirty="0"/>
              <a:t>выходить из вагона, если время стоянки ограничено 1-3 минутами;</a:t>
            </a:r>
          </a:p>
          <a:p>
            <a:pPr fontAlgn="auto">
              <a:spcAft>
                <a:spcPts val="0"/>
              </a:spcAft>
              <a:buClr>
                <a:schemeClr val="accent1">
                  <a:lumMod val="60000"/>
                  <a:lumOff val="40000"/>
                </a:schemeClr>
              </a:buClr>
              <a:buFont typeface="Wingdings 3" charset="2"/>
              <a:buChar char=""/>
              <a:defRPr/>
            </a:pPr>
            <a:r>
              <a:rPr lang="ru-RU" dirty="0" smtClean="0"/>
              <a:t>не </a:t>
            </a:r>
            <a:r>
              <a:rPr lang="ru-RU" dirty="0"/>
              <a:t>стоять ближе 2 м от края платформы, если поезд идет транзитом</a:t>
            </a:r>
          </a:p>
          <a:p>
            <a:pPr fontAlgn="auto">
              <a:spcAft>
                <a:spcPts val="0"/>
              </a:spcAft>
              <a:buClr>
                <a:schemeClr val="accent1">
                  <a:lumMod val="60000"/>
                  <a:lumOff val="40000"/>
                </a:schemeClr>
              </a:buClr>
              <a:buFont typeface="Wingdings 3" charset="2"/>
              <a:buChar cha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646113" y="860425"/>
            <a:ext cx="9404350" cy="992188"/>
          </a:xfrm>
        </p:spPr>
        <p:txBody>
          <a:bodyPr>
            <a:normAutofit fontScale="90000"/>
          </a:bodyPr>
          <a:lstStyle/>
          <a:p>
            <a:r>
              <a:rPr lang="ru-RU" sz="3600" i="1" smtClean="0"/>
              <a:t>    НЕЛЬЗЯ:</a:t>
            </a:r>
            <a:r>
              <a:rPr lang="ru-RU" sz="3600" smtClean="0"/>
              <a:t/>
            </a:r>
            <a:br>
              <a:rPr lang="ru-RU" sz="3600" smtClean="0"/>
            </a:br>
            <a:endParaRPr lang="ru-RU" sz="3600" smtClean="0"/>
          </a:p>
        </p:txBody>
      </p:sp>
      <p:sp>
        <p:nvSpPr>
          <p:cNvPr id="38914" name="Объект 2"/>
          <p:cNvSpPr>
            <a:spLocks noGrp="1"/>
          </p:cNvSpPr>
          <p:nvPr>
            <p:ph idx="1"/>
          </p:nvPr>
        </p:nvSpPr>
        <p:spPr/>
        <p:txBody>
          <a:bodyPr/>
          <a:lstStyle/>
          <a:p>
            <a:r>
              <a:rPr lang="ru-RU" dirty="0" smtClean="0"/>
              <a:t>выпрыгивать из поезда до его полной остановки;</a:t>
            </a:r>
          </a:p>
          <a:p>
            <a:r>
              <a:rPr lang="ru-RU" dirty="0" smtClean="0"/>
              <a:t>выходить в сторону, где располагается встречный путь;</a:t>
            </a:r>
          </a:p>
          <a:p>
            <a:r>
              <a:rPr lang="ru-RU" dirty="0" smtClean="0"/>
              <a:t>уходить после </a:t>
            </a:r>
            <a:r>
              <a:rPr lang="ru-RU" i="1" dirty="0" smtClean="0"/>
              <a:t>аварии </a:t>
            </a:r>
            <a:r>
              <a:rPr lang="ru-RU" dirty="0" smtClean="0"/>
              <a:t>далеко от поезда.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a:xfrm>
            <a:off x="646113" y="265113"/>
            <a:ext cx="9404350" cy="1400175"/>
          </a:xfrm>
        </p:spPr>
        <p:txBody>
          <a:bodyPr>
            <a:normAutofit fontScale="90000"/>
          </a:bodyPr>
          <a:lstStyle/>
          <a:p>
            <a:r>
              <a:rPr lang="ru-RU" b="1" smtClean="0"/>
              <a:t>Безопасность на авиационном транспорте</a:t>
            </a:r>
            <a:r>
              <a:rPr lang="ru-RU" smtClean="0"/>
              <a:t/>
            </a:r>
            <a:br>
              <a:rPr lang="ru-RU" smtClean="0"/>
            </a:br>
            <a:endParaRPr lang="ru-RU" smtClean="0"/>
          </a:p>
        </p:txBody>
      </p:sp>
      <p:sp>
        <p:nvSpPr>
          <p:cNvPr id="39938" name="Объект 2"/>
          <p:cNvSpPr>
            <a:spLocks noGrp="1"/>
          </p:cNvSpPr>
          <p:nvPr>
            <p:ph idx="1"/>
          </p:nvPr>
        </p:nvSpPr>
        <p:spPr>
          <a:xfrm>
            <a:off x="646113" y="1651000"/>
            <a:ext cx="11280775" cy="2854325"/>
          </a:xfrm>
        </p:spPr>
        <p:txBody>
          <a:bodyPr>
            <a:normAutofit fontScale="85000" lnSpcReduction="10000"/>
          </a:bodyPr>
          <a:lstStyle/>
          <a:p>
            <a:r>
              <a:rPr lang="ru-RU" dirty="0" smtClean="0"/>
              <a:t>За сутки самолеты перевозят более 300 тыс. пассажиров, за год — более 100 </a:t>
            </a:r>
            <a:r>
              <a:rPr lang="ru-RU" dirty="0" err="1" smtClean="0"/>
              <a:t>млн</a:t>
            </a:r>
            <a:r>
              <a:rPr lang="ru-RU" dirty="0" smtClean="0"/>
              <a:t> человек. Протяженность воздушных трасс — более 1 </a:t>
            </a:r>
            <a:r>
              <a:rPr lang="ru-RU" dirty="0" err="1" smtClean="0"/>
              <a:t>млн</a:t>
            </a:r>
            <a:r>
              <a:rPr lang="ru-RU" dirty="0" smtClean="0"/>
              <a:t> км. По мере освоения человеком воздушного пространства возросло и число воздушных аварий и катастроф. Ежегодно в России регистрируется 50-60 авиационных происшествий, в том числе 10-15 авиакатастроф, причем более чем в половине случаев гибнут все находившиеся в самолете люди.</a:t>
            </a:r>
          </a:p>
          <a:p>
            <a:endParaRPr lang="ru-RU" dirty="0" smtClean="0"/>
          </a:p>
        </p:txBody>
      </p:sp>
      <p:pic>
        <p:nvPicPr>
          <p:cNvPr id="39939" name="Рисунок 3"/>
          <p:cNvPicPr>
            <a:picLocks noChangeAspect="1"/>
          </p:cNvPicPr>
          <p:nvPr/>
        </p:nvPicPr>
        <p:blipFill>
          <a:blip r:embed="rId3"/>
          <a:srcRect/>
          <a:stretch>
            <a:fillRect/>
          </a:stretch>
        </p:blipFill>
        <p:spPr bwMode="auto">
          <a:xfrm>
            <a:off x="3460750" y="4316413"/>
            <a:ext cx="4857750" cy="2352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a:xfrm>
            <a:off x="644525" y="184150"/>
            <a:ext cx="9405938" cy="1600200"/>
          </a:xfrm>
        </p:spPr>
        <p:txBody>
          <a:bodyPr>
            <a:normAutofit fontScale="90000"/>
          </a:bodyPr>
          <a:lstStyle/>
          <a:p>
            <a:r>
              <a:rPr lang="ru-RU" sz="2000" dirty="0" smtClean="0"/>
              <a:t>По статистике авиационный транспорт по безопасности уступает лишь железнодорожному.</a:t>
            </a:r>
            <a:br>
              <a:rPr lang="ru-RU" sz="2000" dirty="0" smtClean="0"/>
            </a:br>
            <a:r>
              <a:rPr lang="ru-RU" sz="2000" dirty="0" smtClean="0"/>
              <a:t>Согласно Воздушному кодексу РФ, авиационная безопасность обеспечивается посредством соблюдения пассажирами обязательных правил до и во время полета воздушного судна:</a:t>
            </a:r>
            <a:br>
              <a:rPr lang="ru-RU" sz="2000" dirty="0" smtClean="0"/>
            </a:br>
            <a:endParaRPr lang="ru-RU" sz="2000" dirty="0" smtClean="0"/>
          </a:p>
        </p:txBody>
      </p:sp>
      <p:sp>
        <p:nvSpPr>
          <p:cNvPr id="3" name="Объект 2"/>
          <p:cNvSpPr>
            <a:spLocks noGrp="1"/>
          </p:cNvSpPr>
          <p:nvPr>
            <p:ph idx="1"/>
          </p:nvPr>
        </p:nvSpPr>
        <p:spPr>
          <a:xfrm>
            <a:off x="523875" y="1922463"/>
            <a:ext cx="11053763" cy="4935537"/>
          </a:xfrm>
        </p:spPr>
        <p:txBody>
          <a:bodyPr rtlCol="0">
            <a:normAutofit fontScale="55000" lnSpcReduction="20000"/>
          </a:bodyPr>
          <a:lstStyle/>
          <a:p>
            <a:pPr fontAlgn="auto">
              <a:spcAft>
                <a:spcPts val="0"/>
              </a:spcAft>
              <a:buClr>
                <a:schemeClr val="accent1">
                  <a:lumMod val="60000"/>
                  <a:lumOff val="40000"/>
                </a:schemeClr>
              </a:buClr>
              <a:buFont typeface="Wingdings 3" charset="2"/>
              <a:buChar char=""/>
              <a:defRPr/>
            </a:pPr>
            <a:r>
              <a:rPr lang="ru-RU" dirty="0"/>
              <a:t>не выходите на перрон и к стоянкам воздушных судов;</a:t>
            </a:r>
          </a:p>
          <a:p>
            <a:pPr fontAlgn="auto">
              <a:spcAft>
                <a:spcPts val="0"/>
              </a:spcAft>
              <a:buClr>
                <a:schemeClr val="accent1">
                  <a:lumMod val="60000"/>
                  <a:lumOff val="40000"/>
                </a:schemeClr>
              </a:buClr>
              <a:buFont typeface="Wingdings 3" charset="2"/>
              <a:buChar char=""/>
              <a:defRPr/>
            </a:pPr>
            <a:r>
              <a:rPr lang="ru-RU" dirty="0"/>
              <a:t>не ходите по перрону и у стоянок воздушных судов без сопровождения работ­ника аэропорта;</a:t>
            </a:r>
          </a:p>
          <a:p>
            <a:pPr fontAlgn="auto">
              <a:spcAft>
                <a:spcPts val="0"/>
              </a:spcAft>
              <a:buClr>
                <a:schemeClr val="accent1">
                  <a:lumMod val="60000"/>
                  <a:lumOff val="40000"/>
                </a:schemeClr>
              </a:buClr>
              <a:buFont typeface="Wingdings 3" charset="2"/>
              <a:buChar char=""/>
              <a:defRPr/>
            </a:pPr>
            <a:r>
              <a:rPr lang="ru-RU" dirty="0"/>
              <a:t>займите места согласно номерам, указанным в билетах;</a:t>
            </a:r>
          </a:p>
          <a:p>
            <a:pPr fontAlgn="auto">
              <a:spcAft>
                <a:spcPts val="0"/>
              </a:spcAft>
              <a:buClr>
                <a:schemeClr val="accent1">
                  <a:lumMod val="60000"/>
                  <a:lumOff val="40000"/>
                </a:schemeClr>
              </a:buClr>
              <a:buFont typeface="Wingdings 3" charset="2"/>
              <a:buChar char=""/>
              <a:defRPr/>
            </a:pPr>
            <a:r>
              <a:rPr lang="ru-RU" dirty="0"/>
              <a:t>не перевозите в ручной клади и багаже окисляющие вещества, способные к    образованию воспламеняющихся и взрывчатых смесей; сжатые и сжиженные газы; ядовитые и отравляющие вещества; едкие и коррозирующие вещества; </a:t>
            </a:r>
          </a:p>
          <a:p>
            <a:pPr fontAlgn="auto">
              <a:spcAft>
                <a:spcPts val="0"/>
              </a:spcAft>
              <a:buClr>
                <a:schemeClr val="accent1">
                  <a:lumMod val="60000"/>
                  <a:lumOff val="40000"/>
                </a:schemeClr>
              </a:buClr>
              <a:buFont typeface="Wingdings 3" charset="2"/>
              <a:buChar char=""/>
              <a:defRPr/>
            </a:pPr>
            <a:r>
              <a:rPr lang="ru-RU" dirty="0" smtClean="0"/>
              <a:t>соблюдайте </a:t>
            </a:r>
            <a:r>
              <a:rPr lang="ru-RU" dirty="0"/>
              <a:t>правила поведения, которые вам сообщает бортпроводник или член экипажа;                                                                                                                                                                                                                   </a:t>
            </a:r>
          </a:p>
          <a:p>
            <a:pPr fontAlgn="auto">
              <a:spcAft>
                <a:spcPts val="0"/>
              </a:spcAft>
              <a:buClr>
                <a:schemeClr val="accent1">
                  <a:lumMod val="60000"/>
                  <a:lumOff val="40000"/>
                </a:schemeClr>
              </a:buClr>
              <a:buFont typeface="Wingdings 3" charset="2"/>
              <a:buChar char=""/>
              <a:defRPr/>
            </a:pPr>
            <a:r>
              <a:rPr lang="ru-RU" dirty="0"/>
              <a:t>не пользуйтесь на борту самолета электронными аппаратами, телефонами и биноклями;</a:t>
            </a:r>
          </a:p>
          <a:p>
            <a:pPr fontAlgn="auto">
              <a:spcAft>
                <a:spcPts val="0"/>
              </a:spcAft>
              <a:buClr>
                <a:schemeClr val="accent1">
                  <a:lumMod val="60000"/>
                  <a:lumOff val="40000"/>
                </a:schemeClr>
              </a:buClr>
              <a:buFont typeface="Wingdings 3" charset="2"/>
              <a:buChar char=""/>
              <a:defRPr/>
            </a:pPr>
            <a:r>
              <a:rPr lang="ru-RU" dirty="0"/>
              <a:t>при различных видах аварий строго выполняйте команды экипажа, не допуская при этом паники;                                                                                                                                                                                                                                                                                             </a:t>
            </a:r>
          </a:p>
          <a:p>
            <a:pPr fontAlgn="auto">
              <a:spcAft>
                <a:spcPts val="0"/>
              </a:spcAft>
              <a:buClr>
                <a:schemeClr val="accent1">
                  <a:lumMod val="60000"/>
                  <a:lumOff val="40000"/>
                </a:schemeClr>
              </a:buClr>
              <a:buFont typeface="Wingdings 3" charset="2"/>
              <a:buChar char=""/>
              <a:defRPr/>
            </a:pPr>
            <a:r>
              <a:rPr lang="ru-RU" dirty="0" smtClean="0"/>
              <a:t>перед </a:t>
            </a:r>
            <a:r>
              <a:rPr lang="ru-RU" dirty="0"/>
              <a:t>взлетом обязательно проверьте, нет ли над головой тяжелых предметов</a:t>
            </a:r>
            <a:r>
              <a:rPr lang="ru-RU" dirty="0" smtClean="0"/>
              <a:t>;</a:t>
            </a:r>
            <a:endParaRPr lang="ru-RU" dirty="0"/>
          </a:p>
          <a:p>
            <a:pPr fontAlgn="auto">
              <a:spcAft>
                <a:spcPts val="0"/>
              </a:spcAft>
              <a:buClr>
                <a:schemeClr val="accent1">
                  <a:lumMod val="60000"/>
                  <a:lumOff val="40000"/>
                </a:schemeClr>
              </a:buClr>
              <a:buFont typeface="Wingdings 3" charset="2"/>
              <a:buChar char=""/>
              <a:defRPr/>
            </a:pPr>
            <a:r>
              <a:rPr lang="ru-RU" dirty="0"/>
              <a:t>при взлете и посадке пристегните ремни безопасности: об этом напомнят борт­проводник и световое табло «Пристегните ремни!». Тщательно подгоняйте ремни перед каждым взлетом и посадкой, плотно закрепив их как можно ниже у бедер;</a:t>
            </a:r>
          </a:p>
          <a:p>
            <a:pPr fontAlgn="auto">
              <a:spcAft>
                <a:spcPts val="0"/>
              </a:spcAft>
              <a:buClr>
                <a:schemeClr val="accent1">
                  <a:lumMod val="60000"/>
                  <a:lumOff val="40000"/>
                </a:schemeClr>
              </a:buClr>
              <a:buFont typeface="Wingdings 3" charset="2"/>
              <a:buChar char=""/>
              <a:defRPr/>
            </a:pPr>
            <a:r>
              <a:rPr lang="ru-RU" dirty="0"/>
              <a:t>во время взлета и посадки не вставайте со своего места и не ходите по салону;</a:t>
            </a:r>
          </a:p>
          <a:p>
            <a:pPr fontAlgn="auto">
              <a:spcAft>
                <a:spcPts val="0"/>
              </a:spcAft>
              <a:buClr>
                <a:schemeClr val="accent1">
                  <a:lumMod val="60000"/>
                  <a:lumOff val="40000"/>
                </a:schemeClr>
              </a:buClr>
              <a:buFont typeface="Wingdings 3" charset="2"/>
              <a:buChar char=""/>
              <a:defRPr/>
            </a:pPr>
            <a:r>
              <a:rPr lang="ru-RU" dirty="0"/>
              <a:t>не курите в салоне самолета и не распивайте на его борту спиртные напитки;</a:t>
            </a:r>
          </a:p>
          <a:p>
            <a:pPr fontAlgn="auto">
              <a:spcAft>
                <a:spcPts val="0"/>
              </a:spcAft>
              <a:buClr>
                <a:schemeClr val="accent1">
                  <a:lumMod val="60000"/>
                  <a:lumOff val="40000"/>
                </a:schemeClr>
              </a:buClr>
              <a:buFont typeface="Wingdings 3" charset="2"/>
              <a:buChar char=""/>
              <a:defRPr/>
            </a:pPr>
            <a:r>
              <a:rPr lang="ru-RU" dirty="0"/>
              <a:t>после посадки самолета не вставайте сразу со своего места — дождитесь его полной остановки и выхода экипажа;</a:t>
            </a:r>
          </a:p>
          <a:p>
            <a:pPr fontAlgn="auto">
              <a:spcAft>
                <a:spcPts val="0"/>
              </a:spcAft>
              <a:buClr>
                <a:schemeClr val="accent1">
                  <a:lumMod val="60000"/>
                  <a:lumOff val="40000"/>
                </a:schemeClr>
              </a:buClr>
              <a:buFont typeface="Wingdings 3" charset="2"/>
              <a:buChar char=""/>
              <a:defRPr/>
            </a:pPr>
            <a:r>
              <a:rPr lang="ru-RU" dirty="0"/>
              <a:t>покидайте салон только после распоряжения бортпроводницы.</a:t>
            </a:r>
          </a:p>
          <a:p>
            <a:pPr fontAlgn="auto">
              <a:spcAft>
                <a:spcPts val="0"/>
              </a:spcAft>
              <a:buClr>
                <a:schemeClr val="accent1">
                  <a:lumMod val="60000"/>
                  <a:lumOff val="40000"/>
                </a:schemeClr>
              </a:buClr>
              <a:buFont typeface="Wingdings 3" charset="2"/>
              <a:buChar cha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a:xfrm>
            <a:off x="646113" y="452438"/>
            <a:ext cx="9404350" cy="98425"/>
          </a:xfrm>
        </p:spPr>
        <p:txBody>
          <a:bodyPr>
            <a:normAutofit fontScale="90000"/>
          </a:bodyPr>
          <a:lstStyle/>
          <a:p>
            <a:endParaRPr lang="ru-RU" smtClean="0"/>
          </a:p>
        </p:txBody>
      </p:sp>
      <p:sp>
        <p:nvSpPr>
          <p:cNvPr id="3" name="Объект 2"/>
          <p:cNvSpPr>
            <a:spLocks noGrp="1"/>
          </p:cNvSpPr>
          <p:nvPr>
            <p:ph idx="1"/>
          </p:nvPr>
        </p:nvSpPr>
        <p:spPr>
          <a:xfrm>
            <a:off x="174625" y="1022350"/>
            <a:ext cx="7786688" cy="5688013"/>
          </a:xfrm>
        </p:spPr>
        <p:txBody>
          <a:bodyPr rtlCol="0">
            <a:normAutofit fontScale="70000" lnSpcReduction="20000"/>
          </a:bodyPr>
          <a:lstStyle/>
          <a:p>
            <a:pPr fontAlgn="auto">
              <a:spcAft>
                <a:spcPts val="0"/>
              </a:spcAft>
              <a:buClr>
                <a:schemeClr val="accent1">
                  <a:lumMod val="60000"/>
                  <a:lumOff val="40000"/>
                </a:schemeClr>
              </a:buClr>
              <a:buFont typeface="Wingdings 3" charset="2"/>
              <a:buChar char=""/>
              <a:defRPr/>
            </a:pPr>
            <a:r>
              <a:rPr lang="ru-RU" b="1" dirty="0"/>
              <a:t>Авиационное происшествие — </a:t>
            </a:r>
            <a:r>
              <a:rPr lang="ru-RU" dirty="0"/>
              <a:t>это полное или частичное разрушение воз­душного судна, имеющего на борту пасса­жиров, а также его бесследное исчезнове­ние. </a:t>
            </a:r>
            <a:r>
              <a:rPr lang="ru-RU" dirty="0" err="1"/>
              <a:t>Авиапроисшествия</a:t>
            </a:r>
            <a:r>
              <a:rPr lang="ru-RU" dirty="0"/>
              <a:t> могут произойти как в воздухе, так и на земле. Их подразде­ляют на катастрофу, аварию и поломку.</a:t>
            </a:r>
          </a:p>
          <a:p>
            <a:pPr fontAlgn="auto">
              <a:spcAft>
                <a:spcPts val="0"/>
              </a:spcAft>
              <a:buClr>
                <a:schemeClr val="accent1">
                  <a:lumMod val="60000"/>
                  <a:lumOff val="40000"/>
                </a:schemeClr>
              </a:buClr>
              <a:buFont typeface="Wingdings 3" charset="2"/>
              <a:buChar char=""/>
              <a:defRPr/>
            </a:pPr>
            <a:r>
              <a:rPr lang="ru-RU" i="1" dirty="0"/>
              <a:t>Авиационная катастрофа </a:t>
            </a:r>
            <a:r>
              <a:rPr lang="ru-RU" dirty="0"/>
              <a:t>— это </a:t>
            </a:r>
            <a:r>
              <a:rPr lang="ru-RU" dirty="0" err="1"/>
              <a:t>авиапроисшествие</a:t>
            </a:r>
            <a:r>
              <a:rPr lang="ru-RU" dirty="0"/>
              <a:t>, повлекшее за собой гибель хотя бы одного члена экипажа или пассажира, частичное или полное разрушение воздушного судна или его бесследное исчезновение.</a:t>
            </a:r>
          </a:p>
          <a:p>
            <a:pPr fontAlgn="auto">
              <a:spcAft>
                <a:spcPts val="0"/>
              </a:spcAft>
              <a:buClr>
                <a:schemeClr val="accent1">
                  <a:lumMod val="60000"/>
                  <a:lumOff val="40000"/>
                </a:schemeClr>
              </a:buClr>
              <a:buFont typeface="Wingdings 3" charset="2"/>
              <a:buChar char=""/>
              <a:defRPr/>
            </a:pPr>
            <a:r>
              <a:rPr lang="ru-RU" i="1" dirty="0"/>
              <a:t>Авиационная авария </a:t>
            </a:r>
            <a:r>
              <a:rPr lang="ru-RU" dirty="0"/>
              <a:t>— это </a:t>
            </a:r>
            <a:r>
              <a:rPr lang="ru-RU" dirty="0" err="1"/>
              <a:t>авиапроисшествие</a:t>
            </a:r>
            <a:r>
              <a:rPr lang="ru-RU" dirty="0"/>
              <a:t>, не приведшее к человеческим жертвам, но вызвавшее настолько значительное разрушение самолета, что восстано­вительные работы невозможны или нецелесообразны.</a:t>
            </a:r>
          </a:p>
          <a:p>
            <a:pPr fontAlgn="auto">
              <a:spcAft>
                <a:spcPts val="0"/>
              </a:spcAft>
              <a:buClr>
                <a:schemeClr val="accent1">
                  <a:lumMod val="60000"/>
                  <a:lumOff val="40000"/>
                </a:schemeClr>
              </a:buClr>
              <a:buFont typeface="Wingdings 3" charset="2"/>
              <a:buChar char=""/>
              <a:defRPr/>
            </a:pPr>
            <a:r>
              <a:rPr lang="ru-RU" i="1" dirty="0"/>
              <a:t>Авиационная поломка </a:t>
            </a:r>
            <a:r>
              <a:rPr lang="ru-RU" dirty="0"/>
              <a:t>— это незначительные повреждения воздушного судна, отдельных его узлов, механизмов или конструкций, которые не вынуждают прервать полет и устраняются зачастую в процессе следования самолета.</a:t>
            </a:r>
          </a:p>
          <a:p>
            <a:pPr fontAlgn="auto">
              <a:spcAft>
                <a:spcPts val="0"/>
              </a:spcAft>
              <a:buClr>
                <a:schemeClr val="accent1">
                  <a:lumMod val="60000"/>
                  <a:lumOff val="40000"/>
                </a:schemeClr>
              </a:buClr>
              <a:buFont typeface="Wingdings 3" charset="2"/>
              <a:buChar char=""/>
              <a:defRPr/>
            </a:pPr>
            <a:endParaRPr lang="ru-RU" dirty="0"/>
          </a:p>
        </p:txBody>
      </p:sp>
      <p:pic>
        <p:nvPicPr>
          <p:cNvPr id="41987" name="Рисунок 3"/>
          <p:cNvPicPr>
            <a:picLocks noChangeAspect="1"/>
          </p:cNvPicPr>
          <p:nvPr/>
        </p:nvPicPr>
        <p:blipFill>
          <a:blip r:embed="rId2"/>
          <a:srcRect/>
          <a:stretch>
            <a:fillRect/>
          </a:stretch>
        </p:blipFill>
        <p:spPr bwMode="auto">
          <a:xfrm>
            <a:off x="7961313" y="2259013"/>
            <a:ext cx="4132262" cy="3140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p:nvPr>
        </p:nvSpPr>
        <p:spPr/>
        <p:txBody>
          <a:bodyPr>
            <a:normAutofit fontScale="90000"/>
          </a:bodyPr>
          <a:lstStyle/>
          <a:p>
            <a:r>
              <a:rPr lang="ru-RU" i="1" smtClean="0"/>
              <a:t>Причины аварий </a:t>
            </a:r>
            <a:r>
              <a:rPr lang="ru-RU" smtClean="0"/>
              <a:t>на авиационном транспорте: </a:t>
            </a:r>
          </a:p>
        </p:txBody>
      </p:sp>
      <p:sp>
        <p:nvSpPr>
          <p:cNvPr id="43010" name="Объект 2"/>
          <p:cNvSpPr>
            <a:spLocks noGrp="1"/>
          </p:cNvSpPr>
          <p:nvPr>
            <p:ph idx="1"/>
          </p:nvPr>
        </p:nvSpPr>
        <p:spPr/>
        <p:txBody>
          <a:bodyPr>
            <a:normAutofit fontScale="92500"/>
          </a:bodyPr>
          <a:lstStyle/>
          <a:p>
            <a:r>
              <a:rPr lang="ru-RU" dirty="0" smtClean="0"/>
              <a:t>человеческий фактор (50-80 %): недочеты в наземном обеспечении, несоблюде­ние правил пилотирования, низкий уровень проведения технического обслужи­вания, стрессовые ситуации в жизни членов экипажа, переутомление и т.д.);</a:t>
            </a:r>
          </a:p>
          <a:p>
            <a:r>
              <a:rPr lang="ru-RU" dirty="0" smtClean="0"/>
              <a:t>технический фактор (15-30 %): неисправность техники, физический износ, контрафактные детали и т.д.;                                                                                                                                                                                                                                                                                                                                                                                                                                                                                                                                                                                                                                                                                                                                                                                      </a:t>
            </a:r>
          </a:p>
          <a:p>
            <a:r>
              <a:rPr lang="ru-RU" dirty="0" smtClean="0"/>
              <a:t>неблагоприятное воздействие внешней среды (10-20 %): столкновение само­летов в воздухе и на земле с птицей, туманы, наземное обледенение, перепады температур и т.д.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646113" y="285750"/>
            <a:ext cx="9404350" cy="2235200"/>
          </a:xfrm>
        </p:spPr>
        <p:txBody>
          <a:bodyPr/>
          <a:lstStyle/>
          <a:p>
            <a:r>
              <a:rPr lang="ru-RU" dirty="0" smtClean="0"/>
              <a:t/>
            </a:r>
            <a:br>
              <a:rPr lang="ru-RU" dirty="0" smtClean="0"/>
            </a:br>
            <a:endParaRPr lang="ru-RU" dirty="0" smtClean="0"/>
          </a:p>
        </p:txBody>
      </p:sp>
      <p:pic>
        <p:nvPicPr>
          <p:cNvPr id="20482" name="Объект 3"/>
          <p:cNvPicPr>
            <a:picLocks noGrp="1" noChangeAspect="1"/>
          </p:cNvPicPr>
          <p:nvPr>
            <p:ph idx="1"/>
          </p:nvPr>
        </p:nvPicPr>
        <p:blipFill>
          <a:blip r:embed="rId3"/>
          <a:srcRect/>
          <a:stretch>
            <a:fillRect/>
          </a:stretch>
        </p:blipFill>
        <p:spPr>
          <a:xfrm>
            <a:off x="1907627" y="977205"/>
            <a:ext cx="7646275" cy="5619844"/>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a:xfrm>
            <a:off x="646113" y="452438"/>
            <a:ext cx="9404350" cy="650875"/>
          </a:xfrm>
        </p:spPr>
        <p:txBody>
          <a:bodyPr>
            <a:normAutofit fontScale="90000"/>
          </a:bodyPr>
          <a:lstStyle/>
          <a:p>
            <a:endParaRPr lang="ru-RU" smtClean="0"/>
          </a:p>
        </p:txBody>
      </p:sp>
      <p:sp>
        <p:nvSpPr>
          <p:cNvPr id="3" name="Объект 2"/>
          <p:cNvSpPr>
            <a:spLocks noGrp="1"/>
          </p:cNvSpPr>
          <p:nvPr>
            <p:ph idx="1"/>
          </p:nvPr>
        </p:nvSpPr>
        <p:spPr>
          <a:xfrm>
            <a:off x="646113" y="1479550"/>
            <a:ext cx="9404350" cy="2824163"/>
          </a:xfrm>
        </p:spPr>
        <p:txBody>
          <a:bodyPr>
            <a:normAutofit fontScale="92500" lnSpcReduction="10000"/>
          </a:bodyPr>
          <a:lstStyle/>
          <a:p>
            <a:r>
              <a:rPr lang="ru-RU" sz="2400" b="1" dirty="0" smtClean="0"/>
              <a:t>Декомпрессия </a:t>
            </a:r>
            <a:r>
              <a:rPr lang="ru-RU" sz="2400" dirty="0" smtClean="0"/>
              <a:t>— это разряжение воздуха в салоне самолета в результате нарушения герметичности. Быстрая декомпрессия обычно начинается с оглушительного рева (уходит воздух). Салон наполняется пылью и туманом, резко снижается видимость. Из легких человека быстро вытягивается весь находящийся там воздух, удержать который силовыми методами невозможно. Одновременно перегружаются барабанные перепонки, что сопровождается болью и шумом в ушах, кишечнике, где расширяются газы, вызывая резкие боли. Уже через несколько секунд человек теряет сознание от удушья.</a:t>
            </a:r>
          </a:p>
          <a:p>
            <a:endParaRPr lang="ru-RU" sz="19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1"/>
          <p:cNvSpPr>
            <a:spLocks noGrp="1"/>
          </p:cNvSpPr>
          <p:nvPr>
            <p:ph type="title"/>
          </p:nvPr>
        </p:nvSpPr>
        <p:spPr/>
        <p:txBody>
          <a:bodyPr/>
          <a:lstStyle/>
          <a:p>
            <a:r>
              <a:rPr lang="ru-RU" sz="3600" b="1" i="1" smtClean="0"/>
              <a:t>Действия человека при декомпрессии.</a:t>
            </a:r>
            <a:endParaRPr lang="ru-RU" sz="3600" smtClean="0"/>
          </a:p>
        </p:txBody>
      </p:sp>
      <p:sp>
        <p:nvSpPr>
          <p:cNvPr id="45058" name="Объект 2"/>
          <p:cNvSpPr>
            <a:spLocks noGrp="1"/>
          </p:cNvSpPr>
          <p:nvPr>
            <p:ph idx="1"/>
          </p:nvPr>
        </p:nvSpPr>
        <p:spPr>
          <a:xfrm>
            <a:off x="1104900" y="1633538"/>
            <a:ext cx="8945563" cy="1966912"/>
          </a:xfrm>
        </p:spPr>
        <p:txBody>
          <a:bodyPr>
            <a:normAutofit fontScale="77500" lnSpcReduction="20000"/>
          </a:bodyPr>
          <a:lstStyle/>
          <a:p>
            <a:r>
              <a:rPr lang="ru-RU" dirty="0" smtClean="0"/>
              <a:t>Надо немедленно надеть кислородную маску на себя самого. Она находится в спинке расположенного впереди кресла. Застегнуть ремни безопасности, так как самолет начнет резко снижаться, отчего вас может выбросить из кресла. После этого помочь другим надеть кислородную маску. Не вставать со своих мест и не поддаваться панике</a:t>
            </a:r>
          </a:p>
        </p:txBody>
      </p:sp>
      <p:pic>
        <p:nvPicPr>
          <p:cNvPr id="45059" name="Рисунок 3"/>
          <p:cNvPicPr>
            <a:picLocks noChangeAspect="1"/>
          </p:cNvPicPr>
          <p:nvPr/>
        </p:nvPicPr>
        <p:blipFill>
          <a:blip r:embed="rId2"/>
          <a:srcRect/>
          <a:stretch>
            <a:fillRect/>
          </a:stretch>
        </p:blipFill>
        <p:spPr bwMode="auto">
          <a:xfrm>
            <a:off x="3209925" y="3600450"/>
            <a:ext cx="4276725" cy="3206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p:txBody>
          <a:bodyPr/>
          <a:lstStyle/>
          <a:p>
            <a:r>
              <a:rPr lang="ru-RU" sz="3600" b="1" smtClean="0"/>
              <a:t>Безопасность на водном транспорте</a:t>
            </a:r>
            <a:r>
              <a:rPr lang="ru-RU" sz="3600" smtClean="0"/>
              <a:t> </a:t>
            </a:r>
          </a:p>
        </p:txBody>
      </p:sp>
      <p:sp>
        <p:nvSpPr>
          <p:cNvPr id="3" name="Объект 2"/>
          <p:cNvSpPr>
            <a:spLocks noGrp="1"/>
          </p:cNvSpPr>
          <p:nvPr>
            <p:ph idx="1"/>
          </p:nvPr>
        </p:nvSpPr>
        <p:spPr>
          <a:xfrm>
            <a:off x="646113" y="1182688"/>
            <a:ext cx="8067675" cy="5675312"/>
          </a:xfrm>
        </p:spPr>
        <p:txBody>
          <a:bodyPr rtlCol="0">
            <a:normAutofit fontScale="70000" lnSpcReduction="20000"/>
          </a:bodyPr>
          <a:lstStyle/>
          <a:p>
            <a:pPr marL="0" indent="0" fontAlgn="auto">
              <a:spcAft>
                <a:spcPts val="0"/>
              </a:spcAft>
              <a:buClr>
                <a:schemeClr val="accent1">
                  <a:lumMod val="60000"/>
                  <a:lumOff val="40000"/>
                </a:schemeClr>
              </a:buClr>
              <a:buFont typeface="Wingdings 3" charset="2"/>
              <a:buNone/>
              <a:defRPr/>
            </a:pPr>
            <a:r>
              <a:rPr lang="ru-RU" b="1" i="1" dirty="0" smtClean="0"/>
              <a:t>  Советы </a:t>
            </a:r>
            <a:r>
              <a:rPr lang="ru-RU" b="1" i="1" dirty="0"/>
              <a:t>пассажирам, отправляющимся в плавание на водном судне</a:t>
            </a:r>
            <a:r>
              <a:rPr lang="ru-RU" b="1" i="1" dirty="0" smtClean="0"/>
              <a:t>:</a:t>
            </a:r>
          </a:p>
          <a:p>
            <a:pPr fontAlgn="auto">
              <a:spcAft>
                <a:spcPts val="0"/>
              </a:spcAft>
              <a:buClr>
                <a:schemeClr val="accent1">
                  <a:lumMod val="60000"/>
                  <a:lumOff val="40000"/>
                </a:schemeClr>
              </a:buClr>
              <a:buFont typeface="Wingdings 3" charset="2"/>
              <a:buChar char=""/>
              <a:defRPr/>
            </a:pPr>
            <a:r>
              <a:rPr lang="ru-RU" dirty="0"/>
              <a:t>перед плаванием запаситесь лекарствами, в том числе от морской болезни;</a:t>
            </a:r>
          </a:p>
          <a:p>
            <a:pPr fontAlgn="auto">
              <a:spcAft>
                <a:spcPts val="0"/>
              </a:spcAft>
              <a:buClr>
                <a:schemeClr val="accent1">
                  <a:lumMod val="60000"/>
                  <a:lumOff val="40000"/>
                </a:schemeClr>
              </a:buClr>
              <a:buFont typeface="Wingdings 3" charset="2"/>
              <a:buChar char=""/>
              <a:defRPr/>
            </a:pPr>
            <a:r>
              <a:rPr lang="ru-RU" dirty="0"/>
              <a:t>заранее ознакомьтесь с местами хранения спасательных средств индивидуаль­ного пользования и правилами их применения;</a:t>
            </a:r>
          </a:p>
          <a:p>
            <a:pPr fontAlgn="auto">
              <a:spcAft>
                <a:spcPts val="0"/>
              </a:spcAft>
              <a:buClr>
                <a:schemeClr val="accent1">
                  <a:lumMod val="60000"/>
                  <a:lumOff val="40000"/>
                </a:schemeClr>
              </a:buClr>
              <a:buFont typeface="Wingdings 3" charset="2"/>
              <a:buChar char=""/>
              <a:defRPr/>
            </a:pPr>
            <a:r>
              <a:rPr lang="ru-RU" dirty="0"/>
              <a:t>запомните места крепления спасательных средств коллективного пользования;</a:t>
            </a:r>
          </a:p>
          <a:p>
            <a:pPr fontAlgn="auto">
              <a:spcAft>
                <a:spcPts val="0"/>
              </a:spcAft>
              <a:buClr>
                <a:schemeClr val="accent1">
                  <a:lumMod val="60000"/>
                  <a:lumOff val="40000"/>
                </a:schemeClr>
              </a:buClr>
              <a:buFont typeface="Wingdings 3" charset="2"/>
              <a:buChar char=""/>
              <a:defRPr/>
            </a:pPr>
            <a:r>
              <a:rPr lang="ru-RU" dirty="0"/>
              <a:t>запомните дорогу из своей каюты к спасательным средствам коллективного пользования, так как во время катастрофы ориентироваться трудно, особенно при задымлении и крене судна;</a:t>
            </a:r>
          </a:p>
          <a:p>
            <a:pPr fontAlgn="auto">
              <a:spcAft>
                <a:spcPts val="0"/>
              </a:spcAft>
              <a:buClr>
                <a:schemeClr val="accent1">
                  <a:lumMod val="60000"/>
                  <a:lumOff val="40000"/>
                </a:schemeClr>
              </a:buClr>
              <a:buFont typeface="Wingdings 3" charset="2"/>
              <a:buChar char=""/>
              <a:defRPr/>
            </a:pPr>
            <a:r>
              <a:rPr lang="ru-RU" dirty="0"/>
              <a:t>не паникуйте и пресекайте панические и нецелесообразные действия других людей; трезвое спокойствие — одно из основных условий выживания в чрез­вычайной ситуации;</a:t>
            </a:r>
          </a:p>
          <a:p>
            <a:pPr fontAlgn="auto">
              <a:spcAft>
                <a:spcPts val="0"/>
              </a:spcAft>
              <a:buClr>
                <a:schemeClr val="accent1">
                  <a:lumMod val="60000"/>
                  <a:lumOff val="40000"/>
                </a:schemeClr>
              </a:buClr>
              <a:buFont typeface="Wingdings 3" charset="2"/>
              <a:buChar char=""/>
              <a:defRPr/>
            </a:pPr>
            <a:r>
              <a:rPr lang="ru-RU" dirty="0"/>
              <a:t>не покидайте терпящее бедствие судно без команды капитана</a:t>
            </a:r>
          </a:p>
        </p:txBody>
      </p:sp>
      <p:pic>
        <p:nvPicPr>
          <p:cNvPr id="46083" name="Рисунок 3"/>
          <p:cNvPicPr>
            <a:picLocks noChangeAspect="1"/>
          </p:cNvPicPr>
          <p:nvPr/>
        </p:nvPicPr>
        <p:blipFill>
          <a:blip r:embed="rId2"/>
          <a:srcRect/>
          <a:stretch>
            <a:fillRect/>
          </a:stretch>
        </p:blipFill>
        <p:spPr bwMode="auto">
          <a:xfrm>
            <a:off x="8340725" y="2652713"/>
            <a:ext cx="3421063" cy="2736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a:xfrm>
            <a:off x="646113" y="452438"/>
            <a:ext cx="9404350" cy="690562"/>
          </a:xfrm>
        </p:spPr>
        <p:txBody>
          <a:bodyPr>
            <a:normAutofit fontScale="90000"/>
          </a:bodyPr>
          <a:lstStyle/>
          <a:p>
            <a:r>
              <a:rPr lang="ru-RU" sz="3200" b="1" i="1" smtClean="0"/>
              <a:t>Действия при высадке с судна:</a:t>
            </a:r>
            <a:r>
              <a:rPr lang="ru-RU" sz="3200" smtClean="0"/>
              <a:t/>
            </a:r>
            <a:br>
              <a:rPr lang="ru-RU" sz="3200" smtClean="0"/>
            </a:br>
            <a:endParaRPr lang="ru-RU" sz="3200" smtClean="0"/>
          </a:p>
        </p:txBody>
      </p:sp>
      <p:sp>
        <p:nvSpPr>
          <p:cNvPr id="3" name="Объект 2"/>
          <p:cNvSpPr>
            <a:spLocks noGrp="1"/>
          </p:cNvSpPr>
          <p:nvPr>
            <p:ph idx="1"/>
          </p:nvPr>
        </p:nvSpPr>
        <p:spPr>
          <a:xfrm>
            <a:off x="201613" y="1143000"/>
            <a:ext cx="8524875" cy="5715000"/>
          </a:xfrm>
        </p:spPr>
        <p:txBody>
          <a:bodyPr rtlCol="0">
            <a:normAutofit fontScale="62500" lnSpcReduction="20000"/>
          </a:bodyPr>
          <a:lstStyle/>
          <a:p>
            <a:pPr fontAlgn="auto">
              <a:spcAft>
                <a:spcPts val="0"/>
              </a:spcAft>
              <a:buClr>
                <a:schemeClr val="accent1">
                  <a:lumMod val="60000"/>
                  <a:lumOff val="40000"/>
                </a:schemeClr>
              </a:buClr>
              <a:buFont typeface="Wingdings 3" charset="2"/>
              <a:buChar char=""/>
              <a:defRPr/>
            </a:pPr>
            <a:r>
              <a:rPr lang="ru-RU" dirty="0" smtClean="0"/>
              <a:t>в </a:t>
            </a:r>
            <a:r>
              <a:rPr lang="ru-RU" dirty="0"/>
              <a:t>первую очередь места в шлюпках предоставляются женщинам, детям, </a:t>
            </a:r>
            <a:r>
              <a:rPr lang="ru-RU" dirty="0" smtClean="0"/>
              <a:t>раненым </a:t>
            </a:r>
            <a:r>
              <a:rPr lang="ru-RU" dirty="0"/>
              <a:t>и старикам;</a:t>
            </a:r>
          </a:p>
          <a:p>
            <a:pPr fontAlgn="auto">
              <a:spcAft>
                <a:spcPts val="0"/>
              </a:spcAft>
              <a:buClr>
                <a:schemeClr val="accent1">
                  <a:lumMod val="60000"/>
                  <a:lumOff val="40000"/>
                </a:schemeClr>
              </a:buClr>
              <a:buFont typeface="Wingdings 3" charset="2"/>
              <a:buChar char=""/>
              <a:defRPr/>
            </a:pPr>
            <a:r>
              <a:rPr lang="ru-RU" dirty="0" smtClean="0"/>
              <a:t>перед </a:t>
            </a:r>
            <a:r>
              <a:rPr lang="ru-RU" dirty="0"/>
              <a:t>посадкой в шлюпку или на спасательный плот нужно надеть на себя </a:t>
            </a:r>
            <a:r>
              <a:rPr lang="ru-RU" dirty="0" smtClean="0"/>
              <a:t>побольше </a:t>
            </a:r>
            <a:r>
              <a:rPr lang="ru-RU" dirty="0"/>
              <a:t>одежды, а сверху — спасательный жилет;</a:t>
            </a:r>
          </a:p>
          <a:p>
            <a:pPr fontAlgn="auto">
              <a:spcAft>
                <a:spcPts val="0"/>
              </a:spcAft>
              <a:buClr>
                <a:schemeClr val="accent1">
                  <a:lumMod val="60000"/>
                  <a:lumOff val="40000"/>
                </a:schemeClr>
              </a:buClr>
              <a:buFont typeface="Wingdings 3" charset="2"/>
              <a:buChar char=""/>
              <a:defRPr/>
            </a:pPr>
            <a:r>
              <a:rPr lang="ru-RU" dirty="0" smtClean="0"/>
              <a:t>если </a:t>
            </a:r>
            <a:r>
              <a:rPr lang="ru-RU" dirty="0"/>
              <a:t>есть возможность, в шлюпку грузят одеяла, дополнительную одежду, </a:t>
            </a:r>
            <a:r>
              <a:rPr lang="ru-RU" dirty="0" smtClean="0"/>
              <a:t>аварийное </a:t>
            </a:r>
            <a:r>
              <a:rPr lang="ru-RU" dirty="0"/>
              <a:t>радио, питьевую воду, еду;</a:t>
            </a:r>
          </a:p>
          <a:p>
            <a:pPr fontAlgn="auto">
              <a:spcAft>
                <a:spcPts val="0"/>
              </a:spcAft>
              <a:buClr>
                <a:schemeClr val="accent1">
                  <a:lumMod val="60000"/>
                  <a:lumOff val="40000"/>
                </a:schemeClr>
              </a:buClr>
              <a:buFont typeface="Wingdings 3" charset="2"/>
              <a:buChar char=""/>
              <a:defRPr/>
            </a:pPr>
            <a:r>
              <a:rPr lang="ru-RU" dirty="0" smtClean="0"/>
              <a:t>если </a:t>
            </a:r>
            <a:r>
              <a:rPr lang="ru-RU" dirty="0"/>
              <a:t>необходимо прыгать с борта корабля в воду, желательно делать это с </a:t>
            </a:r>
            <a:r>
              <a:rPr lang="ru-RU" dirty="0" smtClean="0"/>
              <a:t>высоты </a:t>
            </a:r>
            <a:r>
              <a:rPr lang="ru-RU" dirty="0"/>
              <a:t>не более 5 м, одной рукой закрыв рот и нос, второй — крепко держась за жилет.</a:t>
            </a:r>
          </a:p>
          <a:p>
            <a:pPr fontAlgn="auto">
              <a:spcAft>
                <a:spcPts val="0"/>
              </a:spcAft>
              <a:buClr>
                <a:schemeClr val="accent1">
                  <a:lumMod val="60000"/>
                  <a:lumOff val="40000"/>
                </a:schemeClr>
              </a:buClr>
              <a:buFont typeface="Wingdings 3" charset="2"/>
              <a:buChar char=""/>
              <a:defRPr/>
            </a:pPr>
            <a:r>
              <a:rPr lang="ru-RU" dirty="0" smtClean="0"/>
              <a:t>Находясь </a:t>
            </a:r>
            <a:r>
              <a:rPr lang="ru-RU" dirty="0"/>
              <a:t>на воде, подавайте сигналы свистком или поднятием руки. Двигайтесь как можно меньше, чтобы сохранить тепло. Потеря тепла в воде происходит в несколько раз быстрее, чем на воздухе, поэтому даже в теплой воде движения должны быть сведены к минимуму.</a:t>
            </a:r>
          </a:p>
          <a:p>
            <a:pPr fontAlgn="auto">
              <a:spcAft>
                <a:spcPts val="0"/>
              </a:spcAft>
              <a:buClr>
                <a:schemeClr val="accent1">
                  <a:lumMod val="60000"/>
                  <a:lumOff val="40000"/>
                </a:schemeClr>
              </a:buClr>
              <a:buFont typeface="Wingdings 3" charset="2"/>
              <a:buChar char=""/>
              <a:defRPr/>
            </a:pPr>
            <a:r>
              <a:rPr lang="ru-RU" dirty="0" smtClean="0"/>
              <a:t>В </a:t>
            </a:r>
            <a:r>
              <a:rPr lang="ru-RU" dirty="0"/>
              <a:t>спасательном жилете для сохранения тепла сгруппируйтесь, обхватите </a:t>
            </a:r>
            <a:r>
              <a:rPr lang="ru-RU" dirty="0" smtClean="0"/>
              <a:t>руками </a:t>
            </a:r>
            <a:r>
              <a:rPr lang="ru-RU" dirty="0"/>
              <a:t>с боков грудную клетку и поднимите бедра повыше, чтобы вода меньше омывала область паха. Этот способ позволяет увеличить расчетный срок </a:t>
            </a:r>
            <a:r>
              <a:rPr lang="ru-RU" dirty="0" smtClean="0"/>
              <a:t>выживания </a:t>
            </a:r>
            <a:r>
              <a:rPr lang="ru-RU" dirty="0"/>
              <a:t>в холодной воде почти наполовину.</a:t>
            </a:r>
          </a:p>
          <a:p>
            <a:pPr fontAlgn="auto">
              <a:spcAft>
                <a:spcPts val="0"/>
              </a:spcAft>
              <a:buClr>
                <a:schemeClr val="accent1">
                  <a:lumMod val="60000"/>
                  <a:lumOff val="40000"/>
                </a:schemeClr>
              </a:buClr>
              <a:buFont typeface="Wingdings 3" charset="2"/>
              <a:buChar char=""/>
              <a:defRPr/>
            </a:pPr>
            <a:r>
              <a:rPr lang="ru-RU" dirty="0" smtClean="0"/>
              <a:t>Если </a:t>
            </a:r>
            <a:r>
              <a:rPr lang="ru-RU" dirty="0"/>
              <a:t>на вас нет спасательного жилета, ухватитесь за какой-нибудь плавающий предмет, чтобы было легче держаться на поверхности до прибытия спасателей. Отдыхайте, лежа на спине.</a:t>
            </a:r>
          </a:p>
          <a:p>
            <a:pPr fontAlgn="auto">
              <a:spcAft>
                <a:spcPts val="0"/>
              </a:spcAft>
              <a:buClr>
                <a:schemeClr val="accent1">
                  <a:lumMod val="60000"/>
                  <a:lumOff val="40000"/>
                </a:schemeClr>
              </a:buClr>
              <a:buFont typeface="Wingdings 3" charset="2"/>
              <a:buChar char=""/>
              <a:defRPr/>
            </a:pPr>
            <a:endParaRPr lang="ru-RU" dirty="0"/>
          </a:p>
        </p:txBody>
      </p:sp>
      <p:pic>
        <p:nvPicPr>
          <p:cNvPr id="47107" name="Рисунок 4"/>
          <p:cNvPicPr>
            <a:picLocks noChangeAspect="1"/>
          </p:cNvPicPr>
          <p:nvPr/>
        </p:nvPicPr>
        <p:blipFill>
          <a:blip r:embed="rId2"/>
          <a:srcRect/>
          <a:stretch>
            <a:fillRect/>
          </a:stretch>
        </p:blipFill>
        <p:spPr bwMode="auto">
          <a:xfrm>
            <a:off x="8545513" y="2259013"/>
            <a:ext cx="3422650" cy="31575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Содержимое 2"/>
          <p:cNvSpPr>
            <a:spLocks noGrp="1"/>
          </p:cNvSpPr>
          <p:nvPr>
            <p:ph idx="1"/>
          </p:nvPr>
        </p:nvSpPr>
        <p:spPr/>
        <p:txBody>
          <a:bodyPr>
            <a:normAutofit lnSpcReduction="10000"/>
          </a:bodyPr>
          <a:lstStyle/>
          <a:p>
            <a:pPr marL="514350" indent="-514350">
              <a:buAutoNum type="arabicPeriod"/>
            </a:pPr>
            <a:r>
              <a:rPr lang="ru-RU" dirty="0" smtClean="0"/>
              <a:t>Сформулируйте правила безопасного поведения, которые приемлемы для передвижения на железнодорожном, морском транспорте, во время </a:t>
            </a:r>
            <a:r>
              <a:rPr lang="ru-RU" dirty="0" err="1" smtClean="0"/>
              <a:t>авиаперелета</a:t>
            </a:r>
            <a:r>
              <a:rPr lang="ru-RU" dirty="0" smtClean="0"/>
              <a:t>.</a:t>
            </a:r>
          </a:p>
          <a:p>
            <a:pPr marL="514350" indent="-514350">
              <a:buAutoNum type="arabicPeriod"/>
            </a:pPr>
            <a:r>
              <a:rPr lang="ru-RU" dirty="0" smtClean="0"/>
              <a:t>Представьте, что вам надо подготовить лекцию на тему безопасности дорожного движения. Составьте план своего выступления. </a:t>
            </a:r>
          </a:p>
          <a:p>
            <a:pPr marL="514350" indent="-514350">
              <a:buAutoNum type="arabicPeriod"/>
            </a:pPr>
            <a:r>
              <a:rPr lang="ru-RU" dirty="0" smtClean="0"/>
              <a:t>Сформулируйте своими словами действия при аварии на железнодорожном, морском транспорте, во время </a:t>
            </a:r>
            <a:r>
              <a:rPr lang="ru-RU" dirty="0" err="1" smtClean="0"/>
              <a:t>авиаперелета</a:t>
            </a:r>
            <a:r>
              <a:rPr lang="ru-RU" dirty="0" smtClean="0"/>
              <a:t>.</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normAutofit fontScale="90000"/>
          </a:bodyPr>
          <a:lstStyle/>
          <a:p>
            <a:r>
              <a:rPr lang="ru-RU" b="1" smtClean="0"/>
              <a:t>Аварии на автомобильном транспорте</a:t>
            </a:r>
            <a:r>
              <a:rPr lang="ru-RU" smtClean="0"/>
              <a:t/>
            </a:r>
            <a:br>
              <a:rPr lang="ru-RU" smtClean="0"/>
            </a:br>
            <a:endParaRPr lang="ru-RU" smtClean="0"/>
          </a:p>
        </p:txBody>
      </p:sp>
      <p:sp>
        <p:nvSpPr>
          <p:cNvPr id="3" name="Объект 2"/>
          <p:cNvSpPr>
            <a:spLocks noGrp="1"/>
          </p:cNvSpPr>
          <p:nvPr>
            <p:ph idx="1"/>
          </p:nvPr>
        </p:nvSpPr>
        <p:spPr/>
        <p:txBody>
          <a:bodyPr rtlCol="0">
            <a:normAutofit/>
          </a:bodyPr>
          <a:lstStyle/>
          <a:p>
            <a:pPr fontAlgn="auto">
              <a:spcAft>
                <a:spcPts val="0"/>
              </a:spcAft>
              <a:buClr>
                <a:schemeClr val="accent1">
                  <a:lumMod val="60000"/>
                  <a:lumOff val="40000"/>
                </a:schemeClr>
              </a:buClr>
              <a:buFont typeface="Wingdings 3" charset="2"/>
              <a:buChar char=""/>
              <a:defRPr/>
            </a:pPr>
            <a:r>
              <a:rPr lang="ru-RU" dirty="0"/>
              <a:t>Автомобильный транспорт — самый опасный вид транспорта: на его долю </a:t>
            </a:r>
            <a:r>
              <a:rPr lang="ru-RU" dirty="0" smtClean="0"/>
              <a:t>приходится </a:t>
            </a:r>
            <a:r>
              <a:rPr lang="ru-RU" dirty="0"/>
              <a:t>наибольшее количество транспортных потерь и человеческих жертв.</a:t>
            </a:r>
          </a:p>
          <a:p>
            <a:pPr marL="0" indent="0" fontAlgn="auto">
              <a:spcAft>
                <a:spcPts val="0"/>
              </a:spcAft>
              <a:buClr>
                <a:schemeClr val="accent1">
                  <a:lumMod val="60000"/>
                  <a:lumOff val="40000"/>
                </a:schemeClr>
              </a:buClr>
              <a:buFont typeface="Wingdings 3" charset="2"/>
              <a:buNone/>
              <a:defRPr/>
            </a:pPr>
            <a:endParaRPr lang="ru-RU" dirty="0"/>
          </a:p>
        </p:txBody>
      </p:sp>
      <p:pic>
        <p:nvPicPr>
          <p:cNvPr id="21507" name="Рисунок 3"/>
          <p:cNvPicPr>
            <a:picLocks noChangeAspect="1"/>
          </p:cNvPicPr>
          <p:nvPr/>
        </p:nvPicPr>
        <p:blipFill>
          <a:blip r:embed="rId2"/>
          <a:srcRect/>
          <a:stretch>
            <a:fillRect/>
          </a:stretch>
        </p:blipFill>
        <p:spPr bwMode="auto">
          <a:xfrm>
            <a:off x="3059113" y="3098800"/>
            <a:ext cx="5715000" cy="3457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ъект 2"/>
          <p:cNvSpPr>
            <a:spLocks noGrp="1"/>
          </p:cNvSpPr>
          <p:nvPr>
            <p:ph idx="1"/>
          </p:nvPr>
        </p:nvSpPr>
        <p:spPr>
          <a:xfrm>
            <a:off x="709448" y="425669"/>
            <a:ext cx="10893973" cy="5822731"/>
          </a:xfrm>
        </p:spPr>
        <p:txBody>
          <a:bodyPr/>
          <a:lstStyle/>
          <a:p>
            <a:r>
              <a:rPr lang="ru-RU" dirty="0" smtClean="0"/>
              <a:t>Ежегодно в мире в результате дорожно-транспортных происшествий погибает 300 тыс. человек. Общее число лиц, получивших травмы в результате ДТП, достигает 15 </a:t>
            </a:r>
            <a:r>
              <a:rPr lang="ru-RU" dirty="0" err="1" smtClean="0"/>
              <a:t>млн</a:t>
            </a:r>
            <a:r>
              <a:rPr lang="ru-RU" dirty="0" smtClean="0"/>
              <a:t> человек. Ежегодно в России регистрируется 200 тыс. ДТП в которых гибнут 34-35 тыс. и получают травмы различной степени тяжести 240-250 тыс. человек.</a:t>
            </a:r>
          </a:p>
          <a:p>
            <a:endParaRPr lang="ru-RU" dirty="0" smtClean="0"/>
          </a:p>
        </p:txBody>
      </p:sp>
      <p:pic>
        <p:nvPicPr>
          <p:cNvPr id="22531" name="Рисунок 3"/>
          <p:cNvPicPr>
            <a:picLocks noChangeAspect="1"/>
          </p:cNvPicPr>
          <p:nvPr/>
        </p:nvPicPr>
        <p:blipFill>
          <a:blip r:embed="rId2"/>
          <a:srcRect/>
          <a:stretch>
            <a:fillRect/>
          </a:stretch>
        </p:blipFill>
        <p:spPr bwMode="auto">
          <a:xfrm>
            <a:off x="1479550" y="3540125"/>
            <a:ext cx="8458200" cy="2603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ru-RU" i="1" smtClean="0"/>
              <a:t>Причинами </a:t>
            </a:r>
            <a:r>
              <a:rPr lang="ru-RU" smtClean="0"/>
              <a:t>аварий на дороге являются:</a:t>
            </a:r>
          </a:p>
        </p:txBody>
      </p:sp>
      <p:sp>
        <p:nvSpPr>
          <p:cNvPr id="3" name="Объект 2"/>
          <p:cNvSpPr>
            <a:spLocks noGrp="1"/>
          </p:cNvSpPr>
          <p:nvPr>
            <p:ph idx="1"/>
          </p:nvPr>
        </p:nvSpPr>
        <p:spPr>
          <a:xfrm>
            <a:off x="268014" y="1277008"/>
            <a:ext cx="11429999" cy="5414306"/>
          </a:xfrm>
        </p:spPr>
        <p:txBody>
          <a:bodyPr>
            <a:normAutofit/>
          </a:bodyPr>
          <a:lstStyle/>
          <a:p>
            <a:pPr marL="0" indent="0">
              <a:buFont typeface="Wingdings" pitchFamily="2" charset="2"/>
              <a:buChar char="Ø"/>
            </a:pPr>
            <a:r>
              <a:rPr lang="ru-RU" sz="2400" dirty="0" smtClean="0">
                <a:solidFill>
                  <a:srgbClr val="C00000"/>
                </a:solidFill>
              </a:rPr>
              <a:t>нарушение </a:t>
            </a:r>
            <a:r>
              <a:rPr lang="ru-RU" sz="2400" dirty="0" smtClean="0">
                <a:solidFill>
                  <a:srgbClr val="C00000"/>
                </a:solidFill>
              </a:rPr>
              <a:t>правил дорожного движения: </a:t>
            </a:r>
          </a:p>
          <a:p>
            <a:pPr marL="0" indent="0">
              <a:buFont typeface="Wingdings" pitchFamily="2" charset="2"/>
              <a:buChar char="ü"/>
            </a:pPr>
            <a:r>
              <a:rPr lang="ru-RU" sz="2400" dirty="0" smtClean="0"/>
              <a:t>превышение скорости</a:t>
            </a:r>
          </a:p>
          <a:p>
            <a:pPr marL="0" indent="0">
              <a:buFont typeface="Wingdings" pitchFamily="2" charset="2"/>
              <a:buChar char="ü"/>
            </a:pPr>
            <a:r>
              <a:rPr lang="ru-RU" sz="2400" dirty="0" smtClean="0"/>
              <a:t> выезд на полосу встречного движения</a:t>
            </a:r>
          </a:p>
          <a:p>
            <a:pPr marL="0" indent="0">
              <a:buFont typeface="Wingdings" pitchFamily="2" charset="2"/>
              <a:buChar char="ü"/>
            </a:pPr>
            <a:r>
              <a:rPr lang="ru-RU" sz="2400" dirty="0" smtClean="0"/>
              <a:t>игнори­рование дорожных знаков и т.д.</a:t>
            </a:r>
          </a:p>
          <a:p>
            <a:pPr marL="0" indent="0">
              <a:buFont typeface="Wingdings" pitchFamily="2" charset="2"/>
              <a:buChar char="Ø"/>
            </a:pPr>
            <a:r>
              <a:rPr lang="ru-RU" sz="2400" dirty="0" smtClean="0">
                <a:solidFill>
                  <a:srgbClr val="C00000"/>
                </a:solidFill>
              </a:rPr>
              <a:t> </a:t>
            </a:r>
            <a:r>
              <a:rPr lang="ru-RU" sz="2400" dirty="0" smtClean="0">
                <a:solidFill>
                  <a:srgbClr val="C00000"/>
                </a:solidFill>
              </a:rPr>
              <a:t>человеческий </a:t>
            </a:r>
            <a:r>
              <a:rPr lang="ru-RU" sz="2400" dirty="0" smtClean="0">
                <a:solidFill>
                  <a:srgbClr val="C00000"/>
                </a:solidFill>
              </a:rPr>
              <a:t>фактор: </a:t>
            </a:r>
          </a:p>
          <a:p>
            <a:pPr marL="0" indent="0">
              <a:buFont typeface="Wingdings" pitchFamily="2" charset="2"/>
              <a:buChar char="ü"/>
            </a:pPr>
            <a:r>
              <a:rPr lang="ru-RU" sz="2400" dirty="0" smtClean="0"/>
              <a:t>управление в нетрезвом состоянии, </a:t>
            </a:r>
          </a:p>
          <a:p>
            <a:pPr marL="0" indent="0">
              <a:buFont typeface="Wingdings" pitchFamily="2" charset="2"/>
              <a:buChar char="ü"/>
            </a:pPr>
            <a:r>
              <a:rPr lang="ru-RU" sz="2400" dirty="0" smtClean="0"/>
              <a:t>переутомление </a:t>
            </a:r>
          </a:p>
          <a:p>
            <a:pPr marL="0" indent="0">
              <a:buFont typeface="Wingdings" pitchFamily="2" charset="2"/>
              <a:buChar char="Ø"/>
            </a:pPr>
            <a:r>
              <a:rPr lang="ru-RU" sz="2400" dirty="0" smtClean="0">
                <a:solidFill>
                  <a:srgbClr val="C00000"/>
                </a:solidFill>
              </a:rPr>
              <a:t>неисправность машин:</a:t>
            </a:r>
          </a:p>
          <a:p>
            <a:pPr marL="0" indent="0">
              <a:buFont typeface="Wingdings" pitchFamily="2" charset="2"/>
              <a:buChar char="ü"/>
            </a:pPr>
            <a:r>
              <a:rPr lang="ru-RU" sz="2400" dirty="0" smtClean="0"/>
              <a:t> тормозов</a:t>
            </a:r>
          </a:p>
          <a:p>
            <a:pPr marL="0" indent="0">
              <a:buFont typeface="Wingdings" pitchFamily="2" charset="2"/>
              <a:buChar char="ü"/>
            </a:pPr>
            <a:r>
              <a:rPr lang="ru-RU" sz="2400" dirty="0" smtClean="0"/>
              <a:t>рулевого управления</a:t>
            </a:r>
          </a:p>
          <a:p>
            <a:pPr marL="0" indent="0">
              <a:buFont typeface="Wingdings" pitchFamily="2" charset="2"/>
              <a:buChar char="ü"/>
            </a:pPr>
            <a:r>
              <a:rPr lang="ru-RU" sz="2400" dirty="0" smtClean="0"/>
              <a:t>колес и шин.</a:t>
            </a:r>
          </a:p>
          <a:p>
            <a:pPr marL="0" indent="0"/>
            <a:endParaRPr lang="ru-RU"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normAutofit fontScale="90000"/>
          </a:bodyPr>
          <a:lstStyle/>
          <a:p>
            <a:r>
              <a:rPr lang="ru-RU" b="1" i="1" smtClean="0"/>
              <a:t>Порядок действий при погружении автомобиля в воду:</a:t>
            </a:r>
            <a:r>
              <a:rPr lang="ru-RU" smtClean="0"/>
              <a:t/>
            </a:r>
            <a:br>
              <a:rPr lang="ru-RU" smtClean="0"/>
            </a:br>
            <a:endParaRPr lang="ru-RU" smtClean="0"/>
          </a:p>
        </p:txBody>
      </p:sp>
      <p:sp>
        <p:nvSpPr>
          <p:cNvPr id="3" name="Объект 2"/>
          <p:cNvSpPr>
            <a:spLocks noGrp="1"/>
          </p:cNvSpPr>
          <p:nvPr>
            <p:ph idx="1"/>
          </p:nvPr>
        </p:nvSpPr>
        <p:spPr>
          <a:xfrm>
            <a:off x="646113" y="1852613"/>
            <a:ext cx="7342187" cy="5005387"/>
          </a:xfrm>
        </p:spPr>
        <p:txBody>
          <a:bodyPr>
            <a:normAutofit/>
          </a:bodyPr>
          <a:lstStyle/>
          <a:p>
            <a:pPr>
              <a:lnSpc>
                <a:spcPct val="90000"/>
              </a:lnSpc>
            </a:pPr>
            <a:r>
              <a:rPr lang="ru-RU" sz="1900" dirty="0" smtClean="0"/>
              <a:t>включите фары (чтобы машину потом было легче искать);                                                                                                                                                                          активно провентилируйте легкие — глубокие вдохи и выдохи позволяют наполнить кровь кислородом «впрок» (однако при слишком частых глубоких вдохах может возникнуть обморок </a:t>
            </a:r>
            <a:r>
              <a:rPr lang="ru-RU" sz="1900" dirty="0" smtClean="0">
                <a:latin typeface="Arial" charset="0"/>
              </a:rPr>
              <a:t> </a:t>
            </a:r>
            <a:r>
              <a:rPr lang="ru-RU" sz="1900" dirty="0" smtClean="0"/>
              <a:t>вследствие переполнения головного мозга кислородом);</a:t>
            </a:r>
          </a:p>
          <a:p>
            <a:pPr>
              <a:lnSpc>
                <a:spcPct val="90000"/>
              </a:lnSpc>
            </a:pPr>
            <a:r>
              <a:rPr lang="ru-RU" sz="1900" dirty="0" smtClean="0"/>
              <a:t>избавьтесь от лишней одежды;                                                                                                                                                                                                                                                                                                                                             захватите документы и деньги;</a:t>
            </a:r>
          </a:p>
          <a:p>
            <a:pPr>
              <a:lnSpc>
                <a:spcPct val="90000"/>
              </a:lnSpc>
            </a:pPr>
            <a:r>
              <a:rPr lang="ru-RU" sz="1900" dirty="0" smtClean="0"/>
              <a:t>выбирайтесь из машины через дверь или окно, как только она заполнится водой наполовину (позже вам помешает поток воды, идущей в салон); </a:t>
            </a:r>
          </a:p>
          <a:p>
            <a:pPr>
              <a:lnSpc>
                <a:spcPct val="90000"/>
              </a:lnSpc>
            </a:pPr>
            <a:r>
              <a:rPr lang="ru-RU" sz="1900" dirty="0" smtClean="0"/>
              <a:t>при необходимости разбейте лобовое стекло тяжелыми подручными предметами и протиснитесь наружу, взявшись руками за крышу машины;</a:t>
            </a:r>
          </a:p>
          <a:p>
            <a:pPr>
              <a:lnSpc>
                <a:spcPct val="90000"/>
              </a:lnSpc>
            </a:pPr>
            <a:r>
              <a:rPr lang="ru-RU" sz="1900" dirty="0" smtClean="0"/>
              <a:t>покинув машину – резко плывите вверх</a:t>
            </a:r>
          </a:p>
        </p:txBody>
      </p:sp>
      <p:pic>
        <p:nvPicPr>
          <p:cNvPr id="25603" name="Рисунок 3"/>
          <p:cNvPicPr>
            <a:picLocks noChangeAspect="1"/>
          </p:cNvPicPr>
          <p:nvPr/>
        </p:nvPicPr>
        <p:blipFill>
          <a:blip r:embed="rId2"/>
          <a:srcRect/>
          <a:stretch>
            <a:fillRect/>
          </a:stretch>
        </p:blipFill>
        <p:spPr bwMode="auto">
          <a:xfrm>
            <a:off x="7988300" y="3073400"/>
            <a:ext cx="3595688" cy="2371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normAutofit fontScale="90000"/>
          </a:bodyPr>
          <a:lstStyle/>
          <a:p>
            <a:r>
              <a:rPr lang="ru-RU" sz="2400" b="1" i="1" dirty="0" smtClean="0"/>
              <a:t>Пожар в автомобиле. </a:t>
            </a:r>
            <a:r>
              <a:rPr lang="ru-RU" sz="2400" dirty="0" smtClean="0"/>
              <a:t>Признаками пожара в автомобиле является запах горелой резины, подтекающего бензина или масла, струйки дыма из-под капота. В горящей машине можно находиться 1-2 минуты, так как при горении синтетических материалов выделяются токсические вещества, опасные для человека. Почувствовав запах дыма, необходимо:</a:t>
            </a:r>
          </a:p>
        </p:txBody>
      </p:sp>
      <p:sp>
        <p:nvSpPr>
          <p:cNvPr id="26626" name="Объект 2"/>
          <p:cNvSpPr>
            <a:spLocks noGrp="1"/>
          </p:cNvSpPr>
          <p:nvPr>
            <p:ph idx="1"/>
          </p:nvPr>
        </p:nvSpPr>
        <p:spPr>
          <a:xfrm>
            <a:off x="1104900" y="3254375"/>
            <a:ext cx="8945563" cy="3343275"/>
          </a:xfrm>
        </p:spPr>
        <p:txBody>
          <a:bodyPr>
            <a:normAutofit fontScale="85000" lnSpcReduction="20000"/>
          </a:bodyPr>
          <a:lstStyle/>
          <a:p>
            <a:r>
              <a:rPr lang="ru-RU" dirty="0" smtClean="0"/>
              <a:t>остановить автомобиль и вытащить ключ зажигания;</a:t>
            </a:r>
          </a:p>
          <a:p>
            <a:r>
              <a:rPr lang="ru-RU" dirty="0" smtClean="0"/>
              <a:t>поставить машину на ручной тормоз, взять огнетушитель, аптечку и покинуть машину;</a:t>
            </a:r>
          </a:p>
          <a:p>
            <a:r>
              <a:rPr lang="ru-RU" dirty="0" smtClean="0"/>
              <a:t>осторожно открыть капот машины, из-под которого валит дым, палкой. Помните, возможен выброс пламени из-за притока кислорода;</a:t>
            </a:r>
          </a:p>
          <a:p>
            <a:r>
              <a:rPr lang="ru-RU" dirty="0" smtClean="0"/>
              <a:t>направить струю огнетушителя на очаг загорания;        </a:t>
            </a:r>
          </a:p>
          <a:p>
            <a:r>
              <a:rPr lang="ru-RU" dirty="0" smtClean="0"/>
              <a:t>тушить можно песком, снегом.</a:t>
            </a:r>
          </a:p>
          <a:p>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644525" y="0"/>
            <a:ext cx="9405938" cy="1400175"/>
          </a:xfrm>
        </p:spPr>
        <p:txBody>
          <a:bodyPr/>
          <a:lstStyle/>
          <a:p>
            <a:r>
              <a:rPr lang="ru-RU" sz="3600" b="1" i="1" smtClean="0"/>
              <a:t>Безопасное поведение мотоциклиста и велосипедиста. </a:t>
            </a:r>
            <a:endParaRPr lang="ru-RU" sz="3600" smtClean="0"/>
          </a:p>
        </p:txBody>
      </p:sp>
      <p:sp>
        <p:nvSpPr>
          <p:cNvPr id="3" name="Объект 2"/>
          <p:cNvSpPr>
            <a:spLocks noGrp="1"/>
          </p:cNvSpPr>
          <p:nvPr>
            <p:ph idx="1"/>
          </p:nvPr>
        </p:nvSpPr>
        <p:spPr>
          <a:xfrm>
            <a:off x="255587" y="1072055"/>
            <a:ext cx="9613627" cy="5785945"/>
          </a:xfrm>
        </p:spPr>
        <p:txBody>
          <a:bodyPr rtlCol="0">
            <a:normAutofit fontScale="62500" lnSpcReduction="20000"/>
          </a:bodyPr>
          <a:lstStyle/>
          <a:p>
            <a:pPr marL="0" indent="0" fontAlgn="auto">
              <a:spcAft>
                <a:spcPts val="0"/>
              </a:spcAft>
              <a:buClr>
                <a:schemeClr val="accent1">
                  <a:lumMod val="60000"/>
                  <a:lumOff val="40000"/>
                </a:schemeClr>
              </a:buClr>
              <a:buFont typeface="Wingdings 3" charset="2"/>
              <a:buNone/>
              <a:defRPr/>
            </a:pPr>
            <a:r>
              <a:rPr lang="ru-RU" dirty="0" smtClean="0"/>
              <a:t>    Управляя </a:t>
            </a:r>
            <a:r>
              <a:rPr lang="ru-RU" dirty="0"/>
              <a:t>мотоциклом или велосипедом, нужно помнить о следующем</a:t>
            </a:r>
            <a:r>
              <a:rPr lang="ru-RU" dirty="0" smtClean="0"/>
              <a:t>: </a:t>
            </a:r>
          </a:p>
          <a:p>
            <a:pPr fontAlgn="auto">
              <a:spcAft>
                <a:spcPts val="0"/>
              </a:spcAft>
              <a:buClr>
                <a:schemeClr val="accent1">
                  <a:lumMod val="60000"/>
                  <a:lumOff val="40000"/>
                </a:schemeClr>
              </a:buClr>
              <a:buFont typeface="Wingdings 3" charset="2"/>
              <a:buChar char=""/>
              <a:defRPr/>
            </a:pPr>
            <a:r>
              <a:rPr lang="ru-RU" dirty="0"/>
              <a:t>не ехать против движения;</a:t>
            </a:r>
          </a:p>
          <a:p>
            <a:pPr fontAlgn="auto">
              <a:spcAft>
                <a:spcPts val="0"/>
              </a:spcAft>
              <a:buClr>
                <a:schemeClr val="accent1">
                  <a:lumMod val="60000"/>
                  <a:lumOff val="40000"/>
                </a:schemeClr>
              </a:buClr>
              <a:buFont typeface="Wingdings 3" charset="2"/>
              <a:buChar char=""/>
              <a:defRPr/>
            </a:pPr>
            <a:r>
              <a:rPr lang="ru-RU" dirty="0"/>
              <a:t>держаться строго правой стороны</a:t>
            </a:r>
          </a:p>
          <a:p>
            <a:pPr fontAlgn="auto">
              <a:spcAft>
                <a:spcPts val="0"/>
              </a:spcAft>
              <a:buClr>
                <a:schemeClr val="accent1">
                  <a:lumMod val="60000"/>
                  <a:lumOff val="40000"/>
                </a:schemeClr>
              </a:buClr>
              <a:buFont typeface="Wingdings 3" charset="2"/>
              <a:buChar char=""/>
              <a:defRPr/>
            </a:pPr>
            <a:r>
              <a:rPr lang="ru-RU" dirty="0"/>
              <a:t>оповещать об изменении движения заранее;</a:t>
            </a:r>
          </a:p>
          <a:p>
            <a:pPr fontAlgn="auto">
              <a:spcAft>
                <a:spcPts val="0"/>
              </a:spcAft>
              <a:buClr>
                <a:schemeClr val="accent1">
                  <a:lumMod val="60000"/>
                  <a:lumOff val="40000"/>
                </a:schemeClr>
              </a:buClr>
              <a:buFont typeface="Wingdings 3" charset="2"/>
              <a:buChar char=""/>
              <a:defRPr/>
            </a:pPr>
            <a:r>
              <a:rPr lang="ru-RU" dirty="0"/>
              <a:t>не тормозить резко во избежание скольжения;</a:t>
            </a:r>
          </a:p>
          <a:p>
            <a:pPr fontAlgn="auto">
              <a:spcAft>
                <a:spcPts val="0"/>
              </a:spcAft>
              <a:buClr>
                <a:schemeClr val="accent1">
                  <a:lumMod val="60000"/>
                  <a:lumOff val="40000"/>
                </a:schemeClr>
              </a:buClr>
              <a:buFont typeface="Wingdings 3" charset="2"/>
              <a:buChar char=""/>
              <a:defRPr/>
            </a:pPr>
            <a:r>
              <a:rPr lang="ru-RU" dirty="0"/>
              <a:t>быть внимательными к автомобилистам, которые во время обгона создают </a:t>
            </a:r>
            <a:r>
              <a:rPr lang="ru-RU" dirty="0" smtClean="0"/>
              <a:t>воздушную </a:t>
            </a:r>
            <a:r>
              <a:rPr lang="ru-RU" dirty="0"/>
              <a:t>волну, что может вызвать потерю равновесия;</a:t>
            </a:r>
          </a:p>
          <a:p>
            <a:pPr fontAlgn="auto">
              <a:spcAft>
                <a:spcPts val="0"/>
              </a:spcAft>
              <a:buClr>
                <a:schemeClr val="accent1">
                  <a:lumMod val="60000"/>
                  <a:lumOff val="40000"/>
                </a:schemeClr>
              </a:buClr>
              <a:buFont typeface="Wingdings 3" charset="2"/>
              <a:buChar char=""/>
              <a:defRPr/>
            </a:pPr>
            <a:r>
              <a:rPr lang="ru-RU" dirty="0"/>
              <a:t>двигаться друг за другом;</a:t>
            </a:r>
          </a:p>
          <a:p>
            <a:pPr fontAlgn="auto">
              <a:spcAft>
                <a:spcPts val="0"/>
              </a:spcAft>
              <a:buClr>
                <a:schemeClr val="accent1">
                  <a:lumMod val="60000"/>
                  <a:lumOff val="40000"/>
                </a:schemeClr>
              </a:buClr>
              <a:buFont typeface="Wingdings 3" charset="2"/>
              <a:buChar char=""/>
              <a:defRPr/>
            </a:pPr>
            <a:r>
              <a:rPr lang="ru-RU" dirty="0"/>
              <a:t>ночью использовать яркоокрашенную одежду и следить за тем, чтобы </a:t>
            </a:r>
            <a:r>
              <a:rPr lang="ru-RU" dirty="0" smtClean="0"/>
              <a:t>светоотражающие </a:t>
            </a:r>
            <a:r>
              <a:rPr lang="ru-RU" dirty="0"/>
              <a:t>детали были чистыми;</a:t>
            </a:r>
          </a:p>
          <a:p>
            <a:pPr fontAlgn="auto">
              <a:spcAft>
                <a:spcPts val="0"/>
              </a:spcAft>
              <a:buClr>
                <a:schemeClr val="accent1">
                  <a:lumMod val="60000"/>
                  <a:lumOff val="40000"/>
                </a:schemeClr>
              </a:buClr>
              <a:buFont typeface="Wingdings 3" charset="2"/>
              <a:buChar char=""/>
              <a:defRPr/>
            </a:pPr>
            <a:r>
              <a:rPr lang="ru-RU" dirty="0"/>
              <a:t>возить сумки или пакеты только на багажнике;                                                                                                                                                                                 выполнять требования дорожных знаков, чтобы избежать происшествий и штрафов;</a:t>
            </a:r>
          </a:p>
          <a:p>
            <a:pPr fontAlgn="auto">
              <a:spcAft>
                <a:spcPts val="0"/>
              </a:spcAft>
              <a:buClr>
                <a:schemeClr val="accent1">
                  <a:lumMod val="60000"/>
                  <a:lumOff val="40000"/>
                </a:schemeClr>
              </a:buClr>
              <a:buFont typeface="Wingdings 3" charset="2"/>
              <a:buChar char=""/>
              <a:defRPr/>
            </a:pPr>
            <a:r>
              <a:rPr lang="ru-RU" dirty="0"/>
              <a:t>пользоваться велосипедными дорожками там, где они есть;</a:t>
            </a:r>
          </a:p>
          <a:p>
            <a:pPr fontAlgn="auto">
              <a:spcAft>
                <a:spcPts val="0"/>
              </a:spcAft>
              <a:buClr>
                <a:schemeClr val="accent1">
                  <a:lumMod val="60000"/>
                  <a:lumOff val="40000"/>
                </a:schemeClr>
              </a:buClr>
              <a:buFont typeface="Wingdings 3" charset="2"/>
              <a:buChar char=""/>
              <a:defRPr/>
            </a:pPr>
            <a:r>
              <a:rPr lang="ru-RU" dirty="0"/>
              <a:t>не буксировать других и не ездить самому не буксире;</a:t>
            </a:r>
          </a:p>
          <a:p>
            <a:pPr fontAlgn="auto">
              <a:spcAft>
                <a:spcPts val="0"/>
              </a:spcAft>
              <a:buClr>
                <a:schemeClr val="accent1">
                  <a:lumMod val="60000"/>
                  <a:lumOff val="40000"/>
                </a:schemeClr>
              </a:buClr>
              <a:buFont typeface="Wingdings 3" charset="2"/>
              <a:buChar char=""/>
              <a:defRPr/>
            </a:pPr>
            <a:r>
              <a:rPr lang="ru-RU" dirty="0"/>
              <a:t>не устраивать гонок на скорость;</a:t>
            </a:r>
          </a:p>
          <a:p>
            <a:pPr fontAlgn="auto">
              <a:spcAft>
                <a:spcPts val="0"/>
              </a:spcAft>
              <a:buClr>
                <a:schemeClr val="accent1">
                  <a:lumMod val="60000"/>
                  <a:lumOff val="40000"/>
                </a:schemeClr>
              </a:buClr>
              <a:buFont typeface="Wingdings 3" charset="2"/>
              <a:buChar char=""/>
              <a:defRPr/>
            </a:pPr>
            <a:r>
              <a:rPr lang="ru-RU" dirty="0"/>
              <a:t>держать дистанцию при движении в потоке;</a:t>
            </a:r>
          </a:p>
          <a:p>
            <a:pPr fontAlgn="auto">
              <a:spcAft>
                <a:spcPts val="0"/>
              </a:spcAft>
              <a:buClr>
                <a:schemeClr val="accent1">
                  <a:lumMod val="60000"/>
                  <a:lumOff val="40000"/>
                </a:schemeClr>
              </a:buClr>
              <a:buFont typeface="Wingdings 3" charset="2"/>
              <a:buChar char=""/>
              <a:defRPr/>
            </a:pPr>
            <a:r>
              <a:rPr lang="ru-RU" dirty="0"/>
              <a:t>снижать скорость на дороге, покрытой песком, льдом, снегом или на спуске. Помните, что в случае аварии наиболее вероятными жертвами становятся </a:t>
            </a:r>
            <a:r>
              <a:rPr lang="ru-RU" dirty="0" smtClean="0"/>
              <a:t>велосипедисты </a:t>
            </a:r>
            <a:r>
              <a:rPr lang="ru-RU" dirty="0"/>
              <a:t>и мотоциклисты.</a:t>
            </a:r>
          </a:p>
          <a:p>
            <a:pPr marL="0" indent="0" fontAlgn="auto">
              <a:spcAft>
                <a:spcPts val="0"/>
              </a:spcAft>
              <a:buClr>
                <a:schemeClr val="accent1">
                  <a:lumMod val="60000"/>
                  <a:lumOff val="40000"/>
                </a:schemeClr>
              </a:buClr>
              <a:buFont typeface="Wingdings 3" charset="2"/>
              <a:buNone/>
              <a:defRPr/>
            </a:pPr>
            <a:endParaRPr lang="ru-RU" dirty="0"/>
          </a:p>
          <a:p>
            <a:pPr fontAlgn="auto">
              <a:spcAft>
                <a:spcPts val="0"/>
              </a:spcAft>
              <a:buClr>
                <a:schemeClr val="accent1">
                  <a:lumMod val="60000"/>
                  <a:lumOff val="40000"/>
                </a:schemeClr>
              </a:buClr>
              <a:buFont typeface="Wingdings 3" charset="2"/>
              <a:buChar char=""/>
              <a:defRPr/>
            </a:pPr>
            <a:endParaRPr lang="ru-RU" dirty="0"/>
          </a:p>
        </p:txBody>
      </p:sp>
      <p:pic>
        <p:nvPicPr>
          <p:cNvPr id="28675" name="Рисунок 3"/>
          <p:cNvPicPr>
            <a:picLocks noChangeAspect="1"/>
          </p:cNvPicPr>
          <p:nvPr/>
        </p:nvPicPr>
        <p:blipFill>
          <a:blip r:embed="rId2"/>
          <a:srcRect/>
          <a:stretch>
            <a:fillRect/>
          </a:stretch>
        </p:blipFill>
        <p:spPr bwMode="auto">
          <a:xfrm>
            <a:off x="9101137" y="4510142"/>
            <a:ext cx="3090863" cy="1868488"/>
          </a:xfrm>
          <a:prstGeom prst="rect">
            <a:avLst/>
          </a:prstGeom>
          <a:noFill/>
          <a:ln w="9525">
            <a:noFill/>
            <a:miter lim="800000"/>
            <a:headEnd/>
            <a:tailEnd/>
          </a:ln>
        </p:spPr>
      </p:pic>
      <p:pic>
        <p:nvPicPr>
          <p:cNvPr id="28676" name="Рисунок 4"/>
          <p:cNvPicPr>
            <a:picLocks noChangeAspect="1"/>
          </p:cNvPicPr>
          <p:nvPr/>
        </p:nvPicPr>
        <p:blipFill>
          <a:blip r:embed="rId3"/>
          <a:srcRect/>
          <a:stretch>
            <a:fillRect/>
          </a:stretch>
        </p:blipFill>
        <p:spPr bwMode="auto">
          <a:xfrm>
            <a:off x="9297988" y="1590675"/>
            <a:ext cx="2095500" cy="20939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normAutofit fontScale="90000"/>
          </a:bodyPr>
          <a:lstStyle/>
          <a:p>
            <a:r>
              <a:rPr lang="ru-RU" sz="3600" b="1" i="1" smtClean="0"/>
              <a:t>Основные правила безопасности в общественном транспорте: </a:t>
            </a:r>
            <a:endParaRPr lang="ru-RU" sz="3600" smtClean="0"/>
          </a:p>
        </p:txBody>
      </p:sp>
      <p:sp>
        <p:nvSpPr>
          <p:cNvPr id="29698" name="Объект 2"/>
          <p:cNvSpPr>
            <a:spLocks noGrp="1"/>
          </p:cNvSpPr>
          <p:nvPr>
            <p:ph idx="1"/>
          </p:nvPr>
        </p:nvSpPr>
        <p:spPr>
          <a:xfrm>
            <a:off x="5137150" y="2052638"/>
            <a:ext cx="6064250" cy="4195762"/>
          </a:xfrm>
        </p:spPr>
        <p:txBody>
          <a:bodyPr>
            <a:normAutofit fontScale="77500" lnSpcReduction="20000"/>
          </a:bodyPr>
          <a:lstStyle/>
          <a:p>
            <a:r>
              <a:rPr lang="ru-RU" dirty="0" smtClean="0"/>
              <a:t>не входить и не выходить до полной остановки транспорта, не прислоняться к дверям, не высовывать голову и руки из окна, внутри транспорта держаться за поручни на случаи экстренного торможения (надежная точка опоры — поручень над головой), стоять лицом в сторону движения, чтобы иметь возможность заранее заметить опасность и успеть на нее среагировать, в случае столкновения и падения попытайтесь сгруппи­роваться, закрыть голову руками.</a:t>
            </a:r>
          </a:p>
          <a:p>
            <a:endParaRPr lang="ru-RU" dirty="0" smtClean="0"/>
          </a:p>
        </p:txBody>
      </p:sp>
      <p:pic>
        <p:nvPicPr>
          <p:cNvPr id="29699" name="Рисунок 3"/>
          <p:cNvPicPr>
            <a:picLocks noChangeAspect="1"/>
          </p:cNvPicPr>
          <p:nvPr/>
        </p:nvPicPr>
        <p:blipFill>
          <a:blip r:embed="rId2"/>
          <a:srcRect/>
          <a:stretch>
            <a:fillRect/>
          </a:stretch>
        </p:blipFill>
        <p:spPr bwMode="auto">
          <a:xfrm>
            <a:off x="600075" y="2187575"/>
            <a:ext cx="4537075" cy="3629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2240</Words>
  <Application>Microsoft Office PowerPoint</Application>
  <PresentationFormat>Произвольный</PresentationFormat>
  <Paragraphs>137</Paragraphs>
  <Slides>24</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Безопасность на транспорте</vt:lpstr>
      <vt:lpstr> </vt:lpstr>
      <vt:lpstr>Аварии на автомобильном транспорте </vt:lpstr>
      <vt:lpstr>Слайд 4</vt:lpstr>
      <vt:lpstr>Причинами аварий на дороге являются:</vt:lpstr>
      <vt:lpstr>Порядок действий при погружении автомобиля в воду: </vt:lpstr>
      <vt:lpstr>Пожар в автомобиле. Признаками пожара в автомобиле является запах горелой резины, подтекающего бензина или масла, струйки дыма из-под капота. В горящей машине можно находиться 1-2 минуты, так как при горении синтетических материалов выделяются токсические вещества, опасные для человека. Почувствовав запах дыма, необходимо:</vt:lpstr>
      <vt:lpstr>Безопасное поведение мотоциклиста и велосипедиста. </vt:lpstr>
      <vt:lpstr>Основные правила безопасности в общественном транспорте: </vt:lpstr>
      <vt:lpstr>Безопасность в метрополитене </vt:lpstr>
      <vt:lpstr>Опасности метрополитена начинаются с входа в метро. Во время массовых празд­ников люди могут быть прижаты к дверям и получить травмы. Можно получить трав­му при проходе через турникет, особенно опасно это для детей. При движении по эскалатору: </vt:lpstr>
      <vt:lpstr>В метро категорически запрещается: </vt:lpstr>
      <vt:lpstr>Безопасность на железнодорожном транспорте </vt:lpstr>
      <vt:lpstr>Правила безопасного поведения на территории действия железнодорожного транспорта. </vt:lpstr>
      <vt:lpstr>    НЕЛЬЗЯ: </vt:lpstr>
      <vt:lpstr>Безопасность на авиационном транспорте </vt:lpstr>
      <vt:lpstr>По статистике авиационный транспорт по безопасности уступает лишь железнодорожному. Согласно Воздушному кодексу РФ, авиационная безопасность обеспечивается посредством соблюдения пассажирами обязательных правил до и во время полета воздушного судна: </vt:lpstr>
      <vt:lpstr>Слайд 18</vt:lpstr>
      <vt:lpstr>Причины аварий на авиационном транспорте: </vt:lpstr>
      <vt:lpstr>Слайд 20</vt:lpstr>
      <vt:lpstr>Действия человека при декомпрессии.</vt:lpstr>
      <vt:lpstr>Безопасность на водном транспорте </vt:lpstr>
      <vt:lpstr>Действия при высадке с судна: </vt:lpstr>
      <vt:lpstr>Вопросы: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Безопасность на транспорте</dc:title>
  <dc:creator>Мария Захарова</dc:creator>
  <cp:lastModifiedBy>радуга</cp:lastModifiedBy>
  <cp:revision>14</cp:revision>
  <dcterms:created xsi:type="dcterms:W3CDTF">2014-12-28T06:47:29Z</dcterms:created>
  <dcterms:modified xsi:type="dcterms:W3CDTF">2023-11-20T08:46:51Z</dcterms:modified>
</cp:coreProperties>
</file>