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9" r:id="rId3"/>
    <p:sldId id="260" r:id="rId4"/>
    <p:sldId id="267" r:id="rId5"/>
    <p:sldId id="263" r:id="rId6"/>
    <p:sldId id="264" r:id="rId7"/>
    <p:sldId id="265" r:id="rId8"/>
    <p:sldId id="269" r:id="rId9"/>
    <p:sldId id="270" r:id="rId10"/>
    <p:sldId id="266" r:id="rId11"/>
    <p:sldId id="272" r:id="rId12"/>
    <p:sldId id="274" r:id="rId13"/>
    <p:sldId id="273" r:id="rId14"/>
    <p:sldId id="275" r:id="rId15"/>
    <p:sldId id="276" r:id="rId16"/>
    <p:sldId id="277" r:id="rId17"/>
    <p:sldId id="278" r:id="rId18"/>
    <p:sldId id="279" r:id="rId19"/>
    <p:sldId id="280" r:id="rId20"/>
    <p:sldId id="281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5588" autoAdjust="0"/>
    <p:restoredTop sz="94660" autoAdjust="0"/>
  </p:normalViewPr>
  <p:slideViewPr>
    <p:cSldViewPr>
      <p:cViewPr varScale="1">
        <p:scale>
          <a:sx n="84" d="100"/>
          <a:sy n="84" d="100"/>
        </p:scale>
        <p:origin x="-96" y="-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Овал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61EE6-01AD-40A5-BBD1-72455A39C388}" type="datetimeFigureOut">
              <a:rPr lang="ru-RU" smtClean="0"/>
              <a:pPr/>
              <a:t>30.03.2015</a:t>
            </a:fld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C0E3B3-5A40-49FF-8B46-6BE4ECA9757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61EE6-01AD-40A5-BBD1-72455A39C388}" type="datetimeFigureOut">
              <a:rPr lang="ru-RU" smtClean="0"/>
              <a:pPr/>
              <a:t>30.03.2015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0E3B3-5A40-49FF-8B46-6BE4ECA9757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61EE6-01AD-40A5-BBD1-72455A39C388}" type="datetimeFigureOut">
              <a:rPr lang="ru-RU" smtClean="0"/>
              <a:pPr/>
              <a:t>30.03.2015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0E3B3-5A40-49FF-8B46-6BE4ECA9757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одержимое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F2961EE6-01AD-40A5-BBD1-72455A39C388}" type="datetimeFigureOut">
              <a:rPr lang="ru-RU" smtClean="0"/>
              <a:pPr/>
              <a:t>30.03.2015</a:t>
            </a:fld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69C0E3B3-5A40-49FF-8B46-6BE4ECA9757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61EE6-01AD-40A5-BBD1-72455A39C388}" type="datetimeFigureOut">
              <a:rPr lang="ru-RU" smtClean="0"/>
              <a:pPr/>
              <a:t>30.03.2015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0E3B3-5A40-49FF-8B46-6BE4ECA9757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61EE6-01AD-40A5-BBD1-72455A39C388}" type="datetimeFigureOut">
              <a:rPr lang="ru-RU" smtClean="0"/>
              <a:pPr/>
              <a:t>30.03.2015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0E3B3-5A40-49FF-8B46-6BE4ECA9757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0E3B3-5A40-49FF-8B46-6BE4ECA9757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61EE6-01AD-40A5-BBD1-72455A39C388}" type="datetimeFigureOut">
              <a:rPr lang="ru-RU" smtClean="0"/>
              <a:pPr/>
              <a:t>30.03.2015</a:t>
            </a:fld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2" name="Содержимое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4" name="Содержимое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61EE6-01AD-40A5-BBD1-72455A39C388}" type="datetimeFigureOut">
              <a:rPr lang="ru-RU" smtClean="0"/>
              <a:pPr/>
              <a:t>30.03.2015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0E3B3-5A40-49FF-8B46-6BE4ECA9757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61EE6-01AD-40A5-BBD1-72455A39C388}" type="datetimeFigureOut">
              <a:rPr lang="ru-RU" smtClean="0"/>
              <a:pPr/>
              <a:t>30.03.2015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0E3B3-5A40-49FF-8B46-6BE4ECA9757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Содержимое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F2961EE6-01AD-40A5-BBD1-72455A39C388}" type="datetimeFigureOut">
              <a:rPr lang="ru-RU" smtClean="0"/>
              <a:pPr/>
              <a:t>30.03.2015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69C0E3B3-5A40-49FF-8B46-6BE4ECA9757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61EE6-01AD-40A5-BBD1-72455A39C388}" type="datetimeFigureOut">
              <a:rPr lang="ru-RU" smtClean="0"/>
              <a:pPr/>
              <a:t>30.03.2015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C0E3B3-5A40-49FF-8B46-6BE4ECA9757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F2961EE6-01AD-40A5-BBD1-72455A39C388}" type="datetimeFigureOut">
              <a:rPr lang="ru-RU" smtClean="0"/>
              <a:pPr/>
              <a:t>30.03.2015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69C0E3B3-5A40-49FF-8B46-6BE4ECA9757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13" Type="http://schemas.openxmlformats.org/officeDocument/2006/relationships/image" Target="../media/image26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12" Type="http://schemas.openxmlformats.org/officeDocument/2006/relationships/image" Target="../media/image25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11" Type="http://schemas.openxmlformats.org/officeDocument/2006/relationships/image" Target="../media/image24.jpeg"/><Relationship Id="rId5" Type="http://schemas.openxmlformats.org/officeDocument/2006/relationships/image" Target="../media/image18.jpeg"/><Relationship Id="rId10" Type="http://schemas.openxmlformats.org/officeDocument/2006/relationships/image" Target="../media/image23.jpeg"/><Relationship Id="rId4" Type="http://schemas.openxmlformats.org/officeDocument/2006/relationships/image" Target="../media/image17.jpeg"/><Relationship Id="rId9" Type="http://schemas.openxmlformats.org/officeDocument/2006/relationships/image" Target="../media/image22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500430" y="3214686"/>
            <a:ext cx="4671970" cy="1000132"/>
          </a:xfrm>
        </p:spPr>
        <p:txBody>
          <a:bodyPr spcFirstLastPara="1" rtlCol="0">
            <a:prstTxWarp prst="textArchUp">
              <a:avLst>
                <a:gd name="adj" fmla="val 10900350"/>
              </a:avLst>
            </a:prstTxWarp>
            <a:normAutofit fontScale="90000"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b="1" dirty="0" smtClean="0">
                <a:ln w="38100">
                  <a:solidFill>
                    <a:srgbClr val="002060"/>
                  </a:solidFill>
                </a:ln>
                <a:solidFill>
                  <a:srgbClr val="0099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ln w="38100">
                  <a:solidFill>
                    <a:srgbClr val="002060"/>
                  </a:solidFill>
                </a:ln>
                <a:solidFill>
                  <a:srgbClr val="0099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ln w="38100">
                  <a:solidFill>
                    <a:srgbClr val="002060"/>
                  </a:solidFill>
                </a:ln>
                <a:solidFill>
                  <a:srgbClr val="0099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Попков</a:t>
            </a:r>
            <a:br>
              <a:rPr lang="ru-RU" b="1" dirty="0" smtClean="0">
                <a:ln w="38100">
                  <a:solidFill>
                    <a:srgbClr val="002060"/>
                  </a:solidFill>
                </a:ln>
                <a:solidFill>
                  <a:srgbClr val="0099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ln w="38100">
                  <a:solidFill>
                    <a:srgbClr val="002060"/>
                  </a:solidFill>
                </a:ln>
                <a:solidFill>
                  <a:srgbClr val="0099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Андрей</a:t>
            </a:r>
            <a:br>
              <a:rPr lang="ru-RU" b="1" dirty="0" smtClean="0">
                <a:ln w="38100">
                  <a:solidFill>
                    <a:srgbClr val="002060"/>
                  </a:solidFill>
                </a:ln>
                <a:solidFill>
                  <a:srgbClr val="0099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ln w="38100">
                  <a:solidFill>
                    <a:srgbClr val="002060"/>
                  </a:solidFill>
                </a:ln>
                <a:solidFill>
                  <a:srgbClr val="0099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Вячеславович</a:t>
            </a:r>
            <a:endParaRPr lang="ru-RU" b="1" dirty="0">
              <a:ln w="38100">
                <a:solidFill>
                  <a:srgbClr val="002060"/>
                </a:solidFill>
              </a:ln>
              <a:solidFill>
                <a:srgbClr val="0099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67544" y="6000768"/>
            <a:ext cx="8247860" cy="46166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i="1" spc="50" dirty="0" smtClean="0">
                <a:ln w="11430">
                  <a:solidFill>
                    <a:sysClr val="windowText" lastClr="000000"/>
                  </a:solidFill>
                </a:ln>
                <a:solidFill>
                  <a:srgbClr val="20D224"/>
                </a:solidFill>
                <a:latin typeface="+mn-lt"/>
                <a:cs typeface="Aharoni" panose="02010803020104030203" pitchFamily="2" charset="-79"/>
              </a:rPr>
              <a:t>Адрес электронной почты:</a:t>
            </a:r>
            <a:r>
              <a:rPr lang="en-US" sz="2400" b="1" i="1" spc="50" dirty="0" smtClean="0">
                <a:ln w="11430">
                  <a:solidFill>
                    <a:sysClr val="windowText" lastClr="000000"/>
                  </a:solidFill>
                </a:ln>
                <a:solidFill>
                  <a:srgbClr val="20D224"/>
                </a:solidFill>
                <a:cs typeface="Aharoni" panose="02010803020104030203" pitchFamily="2" charset="-79"/>
              </a:rPr>
              <a:t>popkof_andrey@mail</a:t>
            </a:r>
            <a:r>
              <a:rPr lang="en-US" sz="2400" b="1" i="1" spc="50" dirty="0" smtClean="0">
                <a:ln w="11430">
                  <a:solidFill>
                    <a:sysClr val="windowText" lastClr="000000"/>
                  </a:solidFill>
                </a:ln>
                <a:solidFill>
                  <a:srgbClr val="20D224"/>
                </a:solidFill>
                <a:latin typeface="+mn-lt"/>
                <a:cs typeface="Aharoni" panose="02010803020104030203" pitchFamily="2" charset="-79"/>
              </a:rPr>
              <a:t>.ru</a:t>
            </a:r>
            <a:endParaRPr lang="ru-RU" sz="2400" b="1" spc="50" dirty="0">
              <a:ln w="11430">
                <a:solidFill>
                  <a:sysClr val="windowText" lastClr="000000"/>
                </a:solidFill>
              </a:ln>
              <a:solidFill>
                <a:srgbClr val="20D224"/>
              </a:solidFill>
              <a:latin typeface="+mn-lt"/>
              <a:cs typeface="+mn-cs"/>
            </a:endParaRPr>
          </a:p>
        </p:txBody>
      </p:sp>
      <p:sp>
        <p:nvSpPr>
          <p:cNvPr id="8197" name="TextBox 8"/>
          <p:cNvSpPr txBox="1">
            <a:spLocks noChangeArrowheads="1"/>
          </p:cNvSpPr>
          <p:nvPr/>
        </p:nvSpPr>
        <p:spPr bwMode="auto">
          <a:xfrm>
            <a:off x="611188" y="404813"/>
            <a:ext cx="8064500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 i="1" dirty="0">
                <a:solidFill>
                  <a:srgbClr val="276010"/>
                </a:solidFill>
                <a:latin typeface="Monotype Corsiva" pitchFamily="66" charset="0"/>
                <a:ea typeface="MS Mincho" pitchFamily="49" charset="-128"/>
                <a:cs typeface="Times New Roman" pitchFamily="18" charset="0"/>
              </a:rPr>
              <a:t>Муниципальное образовательное учреждение </a:t>
            </a:r>
          </a:p>
          <a:p>
            <a:pPr algn="ctr"/>
            <a:r>
              <a:rPr lang="ru-RU" sz="2400" b="1" i="1" dirty="0" err="1">
                <a:solidFill>
                  <a:srgbClr val="276010"/>
                </a:solidFill>
                <a:latin typeface="Monotype Corsiva" pitchFamily="66" charset="0"/>
                <a:ea typeface="MS Mincho" pitchFamily="49" charset="-128"/>
                <a:cs typeface="Times New Roman" pitchFamily="18" charset="0"/>
              </a:rPr>
              <a:t>Яковская</a:t>
            </a:r>
            <a:r>
              <a:rPr lang="ru-RU" sz="2400" b="1" i="1" dirty="0">
                <a:solidFill>
                  <a:srgbClr val="276010"/>
                </a:solidFill>
                <a:latin typeface="Monotype Corsiva" pitchFamily="66" charset="0"/>
                <a:ea typeface="MS Mincho" pitchFamily="49" charset="-128"/>
                <a:cs typeface="Times New Roman" pitchFamily="18" charset="0"/>
              </a:rPr>
              <a:t> средняя общеобразовательная школа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419872" y="3500438"/>
            <a:ext cx="500978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spc="50" dirty="0">
                <a:ln w="9525">
                  <a:solidFill>
                    <a:srgbClr val="163509"/>
                  </a:solidFill>
                </a:ln>
                <a:solidFill>
                  <a:srgbClr val="4FC12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учитель </a:t>
            </a:r>
            <a:r>
              <a:rPr lang="ru-RU" sz="2000" b="1" spc="50" dirty="0" smtClean="0">
                <a:ln w="9525">
                  <a:solidFill>
                    <a:srgbClr val="163509"/>
                  </a:solidFill>
                </a:ln>
                <a:solidFill>
                  <a:srgbClr val="4FC12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истории и обществознания МБОУ </a:t>
            </a:r>
            <a:r>
              <a:rPr lang="ru-RU" sz="2000" b="1" spc="50" dirty="0">
                <a:ln w="9525">
                  <a:solidFill>
                    <a:srgbClr val="163509"/>
                  </a:solidFill>
                </a:ln>
                <a:solidFill>
                  <a:srgbClr val="4FC12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Яковская СОШ</a:t>
            </a:r>
          </a:p>
        </p:txBody>
      </p:sp>
      <p:sp>
        <p:nvSpPr>
          <p:cNvPr id="8199" name="Прямоугольник 10"/>
          <p:cNvSpPr>
            <a:spLocks noChangeArrowheads="1"/>
          </p:cNvSpPr>
          <p:nvPr/>
        </p:nvSpPr>
        <p:spPr bwMode="auto">
          <a:xfrm>
            <a:off x="3348038" y="4429132"/>
            <a:ext cx="5327650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000" b="1" i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Общий трудовой стаж: </a:t>
            </a:r>
            <a:r>
              <a:rPr lang="ru-RU" sz="2000" b="1" i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11 </a:t>
            </a:r>
            <a:r>
              <a:rPr lang="ru-RU" sz="2000" i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лет</a:t>
            </a:r>
            <a:endParaRPr lang="ru-RU" sz="2000" i="1" dirty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i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Педагогический стаж: </a:t>
            </a:r>
            <a:r>
              <a:rPr lang="ru-RU" sz="2000" b="1" i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11</a:t>
            </a:r>
            <a:r>
              <a:rPr lang="ru-RU" sz="2000" i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лет </a:t>
            </a:r>
            <a:endParaRPr lang="en-US" sz="2000" b="1" i="1" dirty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i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В данном учреждении: </a:t>
            </a:r>
            <a:r>
              <a:rPr lang="ru-RU" sz="2000" i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11 лет </a:t>
            </a:r>
            <a:endParaRPr lang="en-US" sz="2000" b="1" i="1" dirty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i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Квалификационная категория: </a:t>
            </a:r>
            <a:r>
              <a:rPr lang="ru-RU" sz="2000" i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первая</a:t>
            </a:r>
            <a:r>
              <a:rPr lang="ru-RU" sz="2000" b="1" i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ru-RU" sz="2000" b="1" i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Образование:  </a:t>
            </a:r>
            <a:r>
              <a:rPr lang="ru-RU" sz="2000" i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высшее </a:t>
            </a:r>
            <a:endParaRPr lang="ru-RU" sz="2000" i="1" dirty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Рисунок 10" descr="C:\Users\User\Desktop\DSCN0709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785926"/>
            <a:ext cx="3000396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50800" dir="5400000" sx="57000" sy="57000" algn="ctr" rotWithShape="0">
              <a:srgbClr val="00B050">
                <a:alpha val="43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000100" y="0"/>
            <a:ext cx="7011856" cy="144655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4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  <a:cs typeface="Times New Roman" pitchFamily="18" charset="0"/>
              </a:rPr>
              <a:t>Современные образовательные </a:t>
            </a:r>
          </a:p>
          <a:p>
            <a:pPr algn="ctr">
              <a:defRPr/>
            </a:pPr>
            <a:r>
              <a:rPr lang="ru-RU" sz="4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  <a:cs typeface="Times New Roman" pitchFamily="18" charset="0"/>
              </a:rPr>
              <a:t>технологии</a:t>
            </a:r>
            <a:endParaRPr lang="ru-RU" sz="4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onotype Corsiva" pitchFamily="66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85720" y="1428737"/>
            <a:ext cx="8215370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  <a:defRPr/>
            </a:pPr>
            <a:r>
              <a:rPr lang="ru-RU" sz="3200" b="1" dirty="0">
                <a:solidFill>
                  <a:srgbClr val="0E5A1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Arial" charset="0"/>
              </a:rPr>
              <a:t>ИКТ- технологии;</a:t>
            </a:r>
            <a:endParaRPr lang="ru-RU" sz="3200" b="1" spc="50" dirty="0">
              <a:ln w="11430"/>
              <a:solidFill>
                <a:srgbClr val="0E5A1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onotype Corsiva" pitchFamily="66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  <a:defRPr/>
            </a:pPr>
            <a:r>
              <a:rPr lang="ru-RU" sz="3200" b="1" spc="50" dirty="0" err="1">
                <a:ln w="11430"/>
                <a:solidFill>
                  <a:srgbClr val="0E5A1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  <a:cs typeface="Times New Roman" pitchFamily="18" charset="0"/>
              </a:rPr>
              <a:t>Здоровьесберегающие</a:t>
            </a:r>
            <a:r>
              <a:rPr lang="ru-RU" sz="3200" b="1" spc="50" dirty="0">
                <a:ln w="11430"/>
                <a:solidFill>
                  <a:srgbClr val="0E5A1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  <a:cs typeface="Times New Roman" pitchFamily="18" charset="0"/>
              </a:rPr>
              <a:t> </a:t>
            </a:r>
            <a:r>
              <a:rPr lang="ru-RU" sz="3200" b="1" dirty="0">
                <a:solidFill>
                  <a:srgbClr val="0E5A1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Arial" charset="0"/>
              </a:rPr>
              <a:t>технологии</a:t>
            </a:r>
            <a:r>
              <a:rPr lang="ru-RU" sz="3200" b="1" spc="50" dirty="0">
                <a:ln w="11430"/>
                <a:solidFill>
                  <a:srgbClr val="0E5A1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  <a:cs typeface="Times New Roman" pitchFamily="18" charset="0"/>
              </a:rPr>
              <a:t>;</a:t>
            </a:r>
          </a:p>
          <a:p>
            <a:pPr>
              <a:buFont typeface="Wingdings" pitchFamily="2" charset="2"/>
              <a:buChar char="Ø"/>
              <a:defRPr/>
            </a:pPr>
            <a:r>
              <a:rPr lang="ru-RU" sz="3200" b="1" dirty="0">
                <a:solidFill>
                  <a:srgbClr val="0E5A1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Arial" charset="0"/>
              </a:rPr>
              <a:t>Технология проектной деятельности;</a:t>
            </a:r>
            <a:endParaRPr lang="ru-RU" sz="3200" b="1" spc="50" dirty="0">
              <a:ln w="11430"/>
              <a:solidFill>
                <a:srgbClr val="0E5A1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onotype Corsiva" pitchFamily="66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  <a:defRPr/>
            </a:pPr>
            <a:r>
              <a:rPr lang="ru-RU" sz="3200" b="1" dirty="0">
                <a:solidFill>
                  <a:srgbClr val="0E5A1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Arial" charset="0"/>
              </a:rPr>
              <a:t>Исследовательская деятельность;</a:t>
            </a:r>
          </a:p>
          <a:p>
            <a:pPr>
              <a:buFont typeface="Wingdings" pitchFamily="2" charset="2"/>
              <a:buChar char="Ø"/>
              <a:defRPr/>
            </a:pPr>
            <a:r>
              <a:rPr lang="ru-RU" sz="3200" b="1" dirty="0">
                <a:solidFill>
                  <a:srgbClr val="0E5A1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Arial" charset="0"/>
              </a:rPr>
              <a:t>Технология использования игровых  методов;</a:t>
            </a:r>
          </a:p>
          <a:p>
            <a:pPr>
              <a:buFont typeface="Wingdings" pitchFamily="2" charset="2"/>
              <a:buChar char="Ø"/>
              <a:defRPr/>
            </a:pPr>
            <a:r>
              <a:rPr lang="ru-RU" sz="3200" b="1" dirty="0">
                <a:solidFill>
                  <a:srgbClr val="0E5A1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Arial" charset="0"/>
              </a:rPr>
              <a:t>Технология </a:t>
            </a:r>
            <a:r>
              <a:rPr lang="ru-RU" sz="3200" b="1" dirty="0" smtClean="0">
                <a:solidFill>
                  <a:srgbClr val="0E5A1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Arial" charset="0"/>
              </a:rPr>
              <a:t>развития критического мышления.</a:t>
            </a:r>
            <a:endParaRPr lang="ru-RU" sz="3200" b="1" dirty="0">
              <a:solidFill>
                <a:srgbClr val="0E5A1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  <a:cs typeface="Arial" charset="0"/>
            </a:endParaRPr>
          </a:p>
          <a:p>
            <a:pPr>
              <a:defRPr/>
            </a:pP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 descr="G:\фото\фото Поход к ветеранам\DSCN0038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14810" y="4429132"/>
            <a:ext cx="4486032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14282" y="214290"/>
            <a:ext cx="8786874" cy="584775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32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chemeClr val="accent1">
                    <a:lumMod val="5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Урок - внеурочная деятельность</a:t>
            </a:r>
            <a:endParaRPr lang="ru-RU" sz="3200" b="1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solidFill>
                <a:schemeClr val="accent1">
                  <a:lumMod val="50000"/>
                </a:schemeClr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cxnSp>
        <p:nvCxnSpPr>
          <p:cNvPr id="6" name="Прямая со стрелкой 5"/>
          <p:cNvCxnSpPr/>
          <p:nvPr/>
        </p:nvCxnSpPr>
        <p:spPr>
          <a:xfrm rot="10800000" flipV="1">
            <a:off x="1500190" y="642918"/>
            <a:ext cx="1500175" cy="85727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 стрелкой 6"/>
          <p:cNvCxnSpPr/>
          <p:nvPr/>
        </p:nvCxnSpPr>
        <p:spPr>
          <a:xfrm rot="5400000">
            <a:off x="2607459" y="1321579"/>
            <a:ext cx="1785947" cy="42863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 стрелкой 7"/>
          <p:cNvCxnSpPr/>
          <p:nvPr/>
        </p:nvCxnSpPr>
        <p:spPr>
          <a:xfrm rot="16200000" flipH="1">
            <a:off x="4822033" y="1107265"/>
            <a:ext cx="1428760" cy="78581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 стрелкой 8"/>
          <p:cNvCxnSpPr/>
          <p:nvPr/>
        </p:nvCxnSpPr>
        <p:spPr>
          <a:xfrm>
            <a:off x="5786446" y="642918"/>
            <a:ext cx="1071570" cy="42862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Овал 22"/>
          <p:cNvSpPr/>
          <p:nvPr/>
        </p:nvSpPr>
        <p:spPr>
          <a:xfrm>
            <a:off x="0" y="1500189"/>
            <a:ext cx="2143108" cy="1785935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Monotype Corsiva" pitchFamily="66" charset="0"/>
              </a:rPr>
              <a:t>Проектная деятельность</a:t>
            </a:r>
            <a:endParaRPr lang="ru-RU" sz="2000" b="1" dirty="0">
              <a:solidFill>
                <a:schemeClr val="tx2">
                  <a:lumMod val="75000"/>
                </a:schemeClr>
              </a:solidFill>
              <a:latin typeface="Monotype Corsiva" pitchFamily="66" charset="0"/>
            </a:endParaRPr>
          </a:p>
        </p:txBody>
      </p:sp>
      <p:sp>
        <p:nvSpPr>
          <p:cNvPr id="24" name="Овал 23"/>
          <p:cNvSpPr/>
          <p:nvPr/>
        </p:nvSpPr>
        <p:spPr>
          <a:xfrm>
            <a:off x="1928794" y="2500307"/>
            <a:ext cx="2214578" cy="1643073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Monotype Corsiva" pitchFamily="66" charset="0"/>
              </a:rPr>
              <a:t>Встреча с ветеранами</a:t>
            </a:r>
            <a:endParaRPr lang="ru-RU" sz="2400" b="1" dirty="0">
              <a:solidFill>
                <a:schemeClr val="tx2">
                  <a:lumMod val="50000"/>
                </a:schemeClr>
              </a:solidFill>
              <a:latin typeface="Monotype Corsiva" pitchFamily="66" charset="0"/>
            </a:endParaRPr>
          </a:p>
        </p:txBody>
      </p:sp>
      <p:sp>
        <p:nvSpPr>
          <p:cNvPr id="25" name="Овал 24"/>
          <p:cNvSpPr/>
          <p:nvPr/>
        </p:nvSpPr>
        <p:spPr>
          <a:xfrm>
            <a:off x="5357818" y="2000240"/>
            <a:ext cx="3214710" cy="2214578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200" b="1" dirty="0" smtClean="0">
                <a:solidFill>
                  <a:schemeClr val="accent2">
                    <a:lumMod val="50000"/>
                  </a:schemeClr>
                </a:solidFill>
                <a:latin typeface="Monotype Corsiva" pitchFamily="66" charset="0"/>
              </a:rPr>
              <a:t>Сотрудничество с краеведческими музеями</a:t>
            </a:r>
            <a:endParaRPr lang="ru-RU" b="1" dirty="0">
              <a:solidFill>
                <a:schemeClr val="accent2">
                  <a:lumMod val="50000"/>
                </a:schemeClr>
              </a:solidFill>
              <a:latin typeface="Monotype Corsiva" pitchFamily="66" charset="0"/>
            </a:endParaRPr>
          </a:p>
        </p:txBody>
      </p:sp>
      <p:sp>
        <p:nvSpPr>
          <p:cNvPr id="26" name="Овал 25"/>
          <p:cNvSpPr/>
          <p:nvPr/>
        </p:nvSpPr>
        <p:spPr>
          <a:xfrm>
            <a:off x="6858016" y="571481"/>
            <a:ext cx="2000264" cy="1500198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Monotype Corsiva" pitchFamily="66" charset="0"/>
              </a:rPr>
              <a:t>Экскурсии</a:t>
            </a:r>
            <a:endParaRPr lang="ru-RU" sz="2400" b="1" dirty="0">
              <a:solidFill>
                <a:schemeClr val="accent2">
                  <a:lumMod val="50000"/>
                </a:schemeClr>
              </a:solidFill>
              <a:latin typeface="Monotype Corsiva" pitchFamily="66" charset="0"/>
            </a:endParaRPr>
          </a:p>
        </p:txBody>
      </p:sp>
      <p:sp>
        <p:nvSpPr>
          <p:cNvPr id="19" name="Овал 18"/>
          <p:cNvSpPr/>
          <p:nvPr/>
        </p:nvSpPr>
        <p:spPr>
          <a:xfrm>
            <a:off x="5357818" y="4429132"/>
            <a:ext cx="3486168" cy="1928826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Monotype Corsiva" pitchFamily="66" charset="0"/>
              </a:rPr>
              <a:t>Исследовательская деятельность</a:t>
            </a:r>
            <a:endParaRPr lang="ru-RU" sz="2400" b="1" dirty="0">
              <a:solidFill>
                <a:schemeClr val="accent2">
                  <a:lumMod val="50000"/>
                </a:schemeClr>
              </a:solidFill>
              <a:latin typeface="Monotype Corsiva" pitchFamily="66" charset="0"/>
            </a:endParaRPr>
          </a:p>
        </p:txBody>
      </p:sp>
      <p:sp>
        <p:nvSpPr>
          <p:cNvPr id="27" name="Овал 26"/>
          <p:cNvSpPr/>
          <p:nvPr/>
        </p:nvSpPr>
        <p:spPr>
          <a:xfrm>
            <a:off x="1928794" y="4286256"/>
            <a:ext cx="2286016" cy="1857388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Monotype Corsiva" pitchFamily="66" charset="0"/>
              </a:rPr>
              <a:t>Работа в музее</a:t>
            </a:r>
            <a:endParaRPr lang="ru-RU" sz="2400" b="1" dirty="0">
              <a:solidFill>
                <a:schemeClr val="accent2">
                  <a:lumMod val="50000"/>
                </a:schemeClr>
              </a:solidFill>
              <a:latin typeface="Monotype Corsiva" pitchFamily="66" charset="0"/>
            </a:endParaRPr>
          </a:p>
        </p:txBody>
      </p:sp>
      <p:cxnSp>
        <p:nvCxnSpPr>
          <p:cNvPr id="30" name="Прямая со стрелкой 29"/>
          <p:cNvCxnSpPr/>
          <p:nvPr/>
        </p:nvCxnSpPr>
        <p:spPr>
          <a:xfrm rot="5400000">
            <a:off x="2321703" y="2464587"/>
            <a:ext cx="3857652" cy="35719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 стрелкой 39"/>
          <p:cNvCxnSpPr>
            <a:stCxn id="4" idx="2"/>
          </p:cNvCxnSpPr>
          <p:nvPr/>
        </p:nvCxnSpPr>
        <p:spPr>
          <a:xfrm rot="16200000" flipH="1">
            <a:off x="3167735" y="2239048"/>
            <a:ext cx="3915819" cy="103585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142985"/>
            <a:ext cx="8229600" cy="2428892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2400" dirty="0" smtClean="0">
                <a:latin typeface="Monotype Corsiva" pitchFamily="66" charset="0"/>
              </a:rPr>
              <a:t>   </a:t>
            </a:r>
            <a:r>
              <a:rPr lang="ru-RU" sz="2500" b="1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</a:rPr>
              <a:t>Мой опыт заключается в том, что становление личности происходит через процесс духовно-нравственного воспитания посредством изучения истории православных храмов, священных мест, родников. Для этого мною была разработана программа «Православное воспитание», которая используется во внеурочной работе.</a:t>
            </a:r>
          </a:p>
          <a:p>
            <a:pPr>
              <a:buNone/>
            </a:pPr>
            <a:endParaRPr lang="ru-RU" sz="1000" dirty="0">
              <a:solidFill>
                <a:schemeClr val="accent3">
                  <a:lumMod val="50000"/>
                </a:schemeClr>
              </a:solidFill>
              <a:latin typeface="Monotype Corsiva" pitchFamily="66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4348" y="274638"/>
            <a:ext cx="7715304" cy="868346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Monotype Corsiva" pitchFamily="66" charset="0"/>
              </a:rPr>
              <a:t>Новизна опыта</a:t>
            </a:r>
            <a:endParaRPr lang="ru-RU" b="1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pic>
        <p:nvPicPr>
          <p:cNvPr id="1026" name="Picture 2" descr="C:\Users\User\Desktop\прг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43570" y="3500438"/>
            <a:ext cx="2357454" cy="3071834"/>
          </a:xfrm>
          <a:prstGeom prst="rect">
            <a:avLst/>
          </a:prstGeom>
          <a:noFill/>
        </p:spPr>
      </p:pic>
      <p:pic>
        <p:nvPicPr>
          <p:cNvPr id="5" name="Рисунок 4" descr="http://photo.russian-church.ru/79/2f/a5/12/db/1000-865-e6c60bd642ba1b33f2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35" y="3571876"/>
            <a:ext cx="4500593" cy="3000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G:\рмо\попков фото\сурулово фото\Фото Стед. экс.8 окт 2014г\студенец\SDC11498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498475"/>
            <a:ext cx="4400552" cy="31448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G:\рмо\попков фото\сурулово фото\Фото Стед. экс.8 окт 2014г\студенец\SDC11499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628" y="285729"/>
            <a:ext cx="4000528" cy="3357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G:\рмо\попков фото\сурулово фото\SDC18050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472" y="3857628"/>
            <a:ext cx="4071966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G:\рмо\попков фото\сурулово фото\SDC18052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6314" y="3857628"/>
            <a:ext cx="4143404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ru-RU" sz="2800" b="1" dirty="0" smtClean="0">
                <a:solidFill>
                  <a:srgbClr val="FF0000"/>
                </a:solidFill>
                <a:latin typeface="Monotype Corsiva" pitchFamily="66" charset="0"/>
                <a:ea typeface="Times New Roman" pitchFamily="18" charset="0"/>
                <a:cs typeface="Arial" pitchFamily="34" charset="0"/>
              </a:rPr>
              <a:t>Повышается уровень учебной мотивации учащихся, рост их социализации; </a:t>
            </a:r>
          </a:p>
          <a:p>
            <a:r>
              <a:rPr lang="ru-RU" sz="2800" b="1" dirty="0" smtClean="0">
                <a:solidFill>
                  <a:srgbClr val="FF0000"/>
                </a:solidFill>
                <a:latin typeface="Monotype Corsiva" pitchFamily="66" charset="0"/>
                <a:cs typeface="Arial" pitchFamily="34" charset="0"/>
              </a:rPr>
              <a:t> </a:t>
            </a:r>
            <a:r>
              <a:rPr lang="ru-RU" sz="2800" b="1" dirty="0" smtClean="0">
                <a:solidFill>
                  <a:srgbClr val="FF0000"/>
                </a:solidFill>
                <a:latin typeface="Monotype Corsiva" pitchFamily="66" charset="0"/>
                <a:cs typeface="Times New Roman" pitchFamily="18" charset="0"/>
              </a:rPr>
              <a:t>Развиваются историческое мышление и практические умения в работе с различными источниками информации; </a:t>
            </a:r>
          </a:p>
          <a:p>
            <a:r>
              <a:rPr lang="ru-RU" altLang="zh-CN" sz="2800" b="1" dirty="0" smtClean="0">
                <a:solidFill>
                  <a:srgbClr val="FF0000"/>
                </a:solidFill>
                <a:latin typeface="Monotype Corsiva" pitchFamily="66" charset="0"/>
                <a:cs typeface="Times New Roman" pitchFamily="18" charset="0"/>
              </a:rPr>
              <a:t>Развивается способность к анализу, сопоставлению фактов, обобщению информации и поиску оптимального пути решения проблем;</a:t>
            </a:r>
          </a:p>
          <a:p>
            <a:r>
              <a:rPr lang="ru-RU" altLang="zh-CN" sz="2800" b="1" dirty="0" smtClean="0">
                <a:solidFill>
                  <a:srgbClr val="FF0000"/>
                </a:solidFill>
                <a:latin typeface="Monotype Corsiva" pitchFamily="66" charset="0"/>
                <a:cs typeface="Times New Roman" pitchFamily="18" charset="0"/>
              </a:rPr>
              <a:t>Формируются нравственные качества личности(уважения к старшим, толерантность, гуманность, патриотизм и т. д.)</a:t>
            </a:r>
            <a:endParaRPr lang="ru-RU" altLang="zh-CN" sz="2800" b="1" dirty="0" smtClean="0">
              <a:solidFill>
                <a:srgbClr val="FF0000"/>
              </a:solidFill>
              <a:latin typeface="Monotype Corsiva" pitchFamily="66" charset="0"/>
              <a:cs typeface="SimSun"/>
            </a:endParaRPr>
          </a:p>
          <a:p>
            <a:pPr>
              <a:buNone/>
            </a:pP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rgbClr val="002060"/>
          </a:solidFill>
        </p:spPr>
        <p:txBody>
          <a:bodyPr>
            <a:normAutofit/>
          </a:bodyPr>
          <a:lstStyle/>
          <a:p>
            <a:r>
              <a:rPr lang="ru-RU" dirty="0" smtClean="0">
                <a:solidFill>
                  <a:srgbClr val="FFFF00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</a:rPr>
              <a:t>Результативность опыта  (внутренняя)</a:t>
            </a:r>
            <a:endParaRPr lang="ru-RU" dirty="0">
              <a:solidFill>
                <a:srgbClr val="FFFF00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28596" y="647414"/>
          <a:ext cx="8229600" cy="621058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2900"/>
                <a:gridCol w="1643074"/>
                <a:gridCol w="671546"/>
                <a:gridCol w="2628880"/>
                <a:gridCol w="1371600"/>
                <a:gridCol w="1371600"/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№</a:t>
                      </a:r>
                      <a:endParaRPr lang="ru-RU" sz="14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Фамилия имя</a:t>
                      </a:r>
                      <a:endParaRPr lang="ru-RU" sz="14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Год</a:t>
                      </a:r>
                      <a:endParaRPr lang="ru-RU" sz="14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Название конкурса</a:t>
                      </a:r>
                      <a:endParaRPr lang="ru-RU" sz="14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Уровень</a:t>
                      </a:r>
                      <a:endParaRPr lang="ru-RU" sz="14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Результат</a:t>
                      </a:r>
                      <a:endParaRPr lang="ru-RU" sz="14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36342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</a:t>
                      </a:r>
                      <a:endParaRPr lang="ru-RU" sz="14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9 СКК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2011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Конкурс коллажей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Школьный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 место</a:t>
                      </a:r>
                    </a:p>
                  </a:txBody>
                  <a:tcPr marL="68580" marR="68580" marT="0" marB="0"/>
                </a:tc>
              </a:tr>
              <a:tr h="29681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Грошева Елена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2013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«Отечество»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Районный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 место</a:t>
                      </a:r>
                    </a:p>
                  </a:txBody>
                  <a:tcPr marL="68580" marR="68580" marT="0" marB="0"/>
                </a:tc>
              </a:tr>
              <a:tr h="40888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Ивлева Алена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2013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Всероссийская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олимпиада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Школьный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 место</a:t>
                      </a:r>
                    </a:p>
                  </a:txBody>
                  <a:tcPr marL="68580" marR="68580" marT="0" marB="0"/>
                </a:tc>
              </a:tr>
              <a:tr h="40888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4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Грошева Елена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2012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«Корни </a:t>
                      </a:r>
                      <a:r>
                        <a:rPr lang="ru-RU" sz="1400" b="1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истории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4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уходят в прошлое»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Региональный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участие</a:t>
                      </a:r>
                    </a:p>
                  </a:txBody>
                  <a:tcPr marL="68580" marR="68580" marT="0" marB="0"/>
                </a:tc>
              </a:tr>
              <a:tr h="40888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5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Грошева Елена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2012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err="1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Сосновские</a:t>
                      </a:r>
                      <a:r>
                        <a:rPr lang="ru-RU" sz="1400" b="1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4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православные детские чтения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Районный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участие</a:t>
                      </a:r>
                    </a:p>
                  </a:txBody>
                  <a:tcPr marL="68580" marR="68580" marT="0" marB="0"/>
                </a:tc>
              </a:tr>
              <a:tr h="39276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6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Грошева Елена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2012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Общероссийская олимпиада по ОПК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Районный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участие</a:t>
                      </a:r>
                    </a:p>
                  </a:txBody>
                  <a:tcPr marL="68580" marR="68580" marT="0" marB="0"/>
                </a:tc>
              </a:tr>
              <a:tr h="39276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7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Грошева Елена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2013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Общероссийская олимпиада по ОПК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Районный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участие</a:t>
                      </a:r>
                    </a:p>
                  </a:txBody>
                  <a:tcPr marL="68580" marR="68580" marT="0" marB="0"/>
                </a:tc>
              </a:tr>
              <a:tr h="29681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8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Грошева Елена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2014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«Святые заступники Руси»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Районный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участие</a:t>
                      </a:r>
                    </a:p>
                  </a:txBody>
                  <a:tcPr marL="68580" marR="68580" marT="0" marB="0"/>
                </a:tc>
              </a:tr>
              <a:tr h="39276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9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Ивлева Алена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2014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Общероссийская олимпиада по ОПК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Районный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участие</a:t>
                      </a:r>
                    </a:p>
                  </a:txBody>
                  <a:tcPr marL="68580" marR="68580" marT="0" marB="0"/>
                </a:tc>
              </a:tr>
              <a:tr h="29681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Ивлева Алена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2014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«Уроки мужества»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Районный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 место</a:t>
                      </a:r>
                    </a:p>
                  </a:txBody>
                  <a:tcPr marL="68580" marR="68580" marT="0" marB="0"/>
                </a:tc>
              </a:tr>
              <a:tr h="52397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11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Грошева Екатерина,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Колесникова Алена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2015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«Святыни малой родины»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Районный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участие</a:t>
                      </a:r>
                    </a:p>
                  </a:txBody>
                  <a:tcPr marL="68580" marR="68580" marT="0" marB="0"/>
                </a:tc>
              </a:tr>
              <a:tr h="78553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12</a:t>
                      </a:r>
                      <a:endParaRPr lang="ru-RU" sz="14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Грошева</a:t>
                      </a:r>
                      <a:r>
                        <a:rPr lang="ru-RU" sz="1400" b="1" baseline="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Елена</a:t>
                      </a:r>
                      <a:endParaRPr lang="ru-RU" sz="14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2013</a:t>
                      </a:r>
                      <a:endParaRPr lang="ru-RU" sz="14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Семейные ценности и благотворительные традиции Дома Романовых</a:t>
                      </a:r>
                      <a:endParaRPr lang="ru-RU" sz="14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Областной</a:t>
                      </a:r>
                      <a:endParaRPr lang="ru-RU" sz="14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участие</a:t>
                      </a:r>
                      <a:endParaRPr lang="ru-RU" sz="14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42852"/>
            <a:ext cx="8229600" cy="1071570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 smtClean="0">
                <a:solidFill>
                  <a:srgbClr val="FF0000"/>
                </a:solidFill>
                <a:latin typeface="Monotype Corsiva" pitchFamily="66" charset="0"/>
              </a:rPr>
              <a:t>Результативность опыта  (внешняя).</a:t>
            </a:r>
            <a:br>
              <a:rPr lang="ru-RU" sz="4000" b="1" dirty="0" smtClean="0">
                <a:solidFill>
                  <a:srgbClr val="FF0000"/>
                </a:solidFill>
                <a:latin typeface="Monotype Corsiva" pitchFamily="66" charset="0"/>
              </a:rPr>
            </a:br>
            <a:endParaRPr lang="ru-RU" sz="4000" b="1" dirty="0">
              <a:solidFill>
                <a:srgbClr val="FF0000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C:\Users\User\Desktop\Грамоты детей\1.jpe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71604" y="0"/>
            <a:ext cx="4857752" cy="6572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User\Desktop\Грамоты детей\2.jpe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43042" y="0"/>
            <a:ext cx="5940425" cy="6572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User\Desktop\Грамоты детей\3.jpe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43042" y="0"/>
            <a:ext cx="5940425" cy="6572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Users\User\Desktop\Грамоты детей\4.jpe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14480" y="0"/>
            <a:ext cx="5613418" cy="6500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C:\Users\User\Desktop\Грамоты детей\5.jpe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14480" y="0"/>
            <a:ext cx="5041914" cy="6429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C:\Users\User\Desktop\Грамоты детей\6.jpe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714480" y="0"/>
            <a:ext cx="5440359" cy="6500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C:\Users\User\Desktop\Грамоты детей\Sca7n.jpg"/>
          <p:cNvPicPr/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643042" y="0"/>
            <a:ext cx="4786346" cy="6429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C:\Users\User\Desktop\Грамоты детей\Sca65n.jpg"/>
          <p:cNvPicPr/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714480" y="0"/>
            <a:ext cx="5429256" cy="6572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C:\Users\User\Desktop\Грамоты детей\Scan.jpg"/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714480" y="0"/>
            <a:ext cx="5256228" cy="6572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 descr="C:\Users\User\Desktop\Грамоты детей\Scan0.jpg"/>
          <p:cNvPicPr/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1714480" y="142852"/>
            <a:ext cx="4929190" cy="6500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C:\Users\ПК\Desktop\скрпра.jpe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571604" y="0"/>
            <a:ext cx="4986570" cy="6858000"/>
          </a:xfrm>
          <a:prstGeom prst="rect">
            <a:avLst/>
          </a:prstGeom>
          <a:noFill/>
        </p:spPr>
      </p:pic>
      <p:pic>
        <p:nvPicPr>
          <p:cNvPr id="1027" name="Picture 3" descr="C:\Users\ПК\Desktop\скпр.jpe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571604" y="0"/>
            <a:ext cx="4986570" cy="6858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071678"/>
            <a:ext cx="8229600" cy="4024322"/>
          </a:xfrm>
        </p:spPr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ru-RU" sz="3600" dirty="0" smtClean="0">
                <a:solidFill>
                  <a:srgbClr val="FF0000"/>
                </a:solidFill>
                <a:latin typeface="Monotype Corsiva" pitchFamily="66" charset="0"/>
              </a:rPr>
              <a:t>Открытые уроки;</a:t>
            </a:r>
          </a:p>
          <a:p>
            <a:pPr>
              <a:buFontTx/>
              <a:buChar char="-"/>
            </a:pPr>
            <a:r>
              <a:rPr lang="ru-RU" sz="3600" dirty="0" smtClean="0">
                <a:solidFill>
                  <a:srgbClr val="FF0000"/>
                </a:solidFill>
                <a:latin typeface="Monotype Corsiva" pitchFamily="66" charset="0"/>
              </a:rPr>
              <a:t> Выступления на заседаниях методических объединений;</a:t>
            </a:r>
          </a:p>
          <a:p>
            <a:pPr>
              <a:buFontTx/>
              <a:buChar char="-"/>
            </a:pPr>
            <a:r>
              <a:rPr lang="ru-RU" sz="3600" dirty="0" smtClean="0">
                <a:solidFill>
                  <a:srgbClr val="FF0000"/>
                </a:solidFill>
                <a:latin typeface="Monotype Corsiva" pitchFamily="66" charset="0"/>
              </a:rPr>
              <a:t>Публикации в социальных сетях;</a:t>
            </a:r>
          </a:p>
          <a:p>
            <a:pPr>
              <a:buFontTx/>
              <a:buChar char="-"/>
            </a:pPr>
            <a:r>
              <a:rPr lang="ru-RU" sz="3600" dirty="0" smtClean="0">
                <a:solidFill>
                  <a:srgbClr val="FF0000"/>
                </a:solidFill>
                <a:latin typeface="Monotype Corsiva" pitchFamily="66" charset="0"/>
              </a:rPr>
              <a:t>Выступления на школьных педагогических советах. 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214290"/>
            <a:ext cx="8229600" cy="1643074"/>
          </a:xfrm>
          <a:solidFill>
            <a:srgbClr val="0070C0"/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txBody>
          <a:bodyPr>
            <a:noAutofit/>
          </a:bodyPr>
          <a:lstStyle/>
          <a:p>
            <a:pPr algn="ctr"/>
            <a:r>
              <a:rPr lang="ru-RU" sz="3600" b="1" dirty="0" smtClean="0">
                <a:solidFill>
                  <a:srgbClr val="FFFF00"/>
                </a:solidFill>
                <a:latin typeface="Monotype Corsiva" pitchFamily="66" charset="0"/>
              </a:rPr>
              <a:t>Распространения практических достижений </a:t>
            </a:r>
            <a:br>
              <a:rPr lang="ru-RU" sz="3600" b="1" dirty="0" smtClean="0">
                <a:solidFill>
                  <a:srgbClr val="FFFF00"/>
                </a:solidFill>
                <a:latin typeface="Monotype Corsiva" pitchFamily="66" charset="0"/>
              </a:rPr>
            </a:br>
            <a:r>
              <a:rPr lang="ru-RU" sz="3600" b="1" dirty="0" smtClean="0">
                <a:solidFill>
                  <a:srgbClr val="FFFF00"/>
                </a:solidFill>
                <a:latin typeface="Monotype Corsiva" pitchFamily="66" charset="0"/>
              </a:rPr>
              <a:t>профессиональной деятельности</a:t>
            </a:r>
            <a:r>
              <a:rPr lang="ru-RU" sz="3600" b="1" dirty="0" smtClean="0">
                <a:solidFill>
                  <a:srgbClr val="FFFF00"/>
                </a:solidFill>
              </a:rPr>
              <a:t/>
            </a:r>
            <a:br>
              <a:rPr lang="ru-RU" sz="3600" b="1" dirty="0" smtClean="0">
                <a:solidFill>
                  <a:srgbClr val="FFFF00"/>
                </a:solidFill>
              </a:rPr>
            </a:br>
            <a:endParaRPr lang="ru-RU" sz="36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Users\User\Desktop\мои грамоты\Sca32n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42852"/>
            <a:ext cx="4183090" cy="6572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User\Desktop\мои грамоты\Sкаcan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1538" y="142852"/>
            <a:ext cx="5102225" cy="64770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User\Desktop\мои грамоты\4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973262" y="142852"/>
            <a:ext cx="5197475" cy="6500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User\Desktop\мои грамоты\Sca43n.jpg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 rot="16200000">
            <a:off x="2178827" y="35695"/>
            <a:ext cx="6500858" cy="67151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Users\User\Desktop\мои грамоты\Scan2.jpg"/>
          <p:cNvPicPr/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571736" y="214290"/>
            <a:ext cx="4829118" cy="641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C:\Users\User\Desktop\мои грамоты\Scan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071802" y="285728"/>
            <a:ext cx="4597400" cy="62345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C:\Users\User\Desktop\мои грамоты\грамота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857620" y="214290"/>
            <a:ext cx="4857784" cy="6429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04832"/>
          </a:xfrm>
          <a:solidFill>
            <a:srgbClr val="0070C0"/>
          </a:solidFill>
        </p:spPr>
        <p:txBody>
          <a:bodyPr>
            <a:normAutofit fontScale="90000"/>
          </a:bodyPr>
          <a:lstStyle/>
          <a:p>
            <a:pPr algn="ctr"/>
            <a:r>
              <a:rPr lang="ru-RU" sz="4800" b="1" dirty="0" smtClean="0">
                <a:solidFill>
                  <a:srgbClr val="FFFF00"/>
                </a:solidFill>
                <a:latin typeface="Monotype Corsiva" pitchFamily="66" charset="0"/>
              </a:rPr>
              <a:t>Список  используемой  литературы</a:t>
            </a:r>
            <a:endParaRPr lang="ru-RU" sz="4800" b="1" dirty="0">
              <a:solidFill>
                <a:srgbClr val="FFFF00"/>
              </a:solidFill>
              <a:latin typeface="Monotype Corsiva" pitchFamily="66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214422"/>
            <a:ext cx="8229600" cy="5500726"/>
          </a:xfrm>
        </p:spPr>
        <p:txBody>
          <a:bodyPr>
            <a:normAutofit fontScale="85000" lnSpcReduction="20000"/>
          </a:bodyPr>
          <a:lstStyle/>
          <a:p>
            <a:r>
              <a:rPr lang="ru-RU" sz="2800" dirty="0" smtClean="0">
                <a:solidFill>
                  <a:srgbClr val="FF0000"/>
                </a:solidFill>
                <a:latin typeface="Monotype Corsiva" pitchFamily="66" charset="0"/>
              </a:rPr>
              <a:t>Семья и духовно-нравственное воспитание ребенка: методическое пособие / Составители И.А. </a:t>
            </a:r>
            <a:r>
              <a:rPr lang="ru-RU" sz="2800" dirty="0" err="1" smtClean="0">
                <a:solidFill>
                  <a:srgbClr val="FF0000"/>
                </a:solidFill>
                <a:latin typeface="Monotype Corsiva" pitchFamily="66" charset="0"/>
              </a:rPr>
              <a:t>Луценко</a:t>
            </a:r>
            <a:r>
              <a:rPr lang="ru-RU" sz="2800" dirty="0" smtClean="0">
                <a:solidFill>
                  <a:srgbClr val="FF0000"/>
                </a:solidFill>
                <a:latin typeface="Monotype Corsiva" pitchFamily="66" charset="0"/>
              </a:rPr>
              <a:t>, Л.И. Неверова. – Белгород: Издательский центр ООО «Логия», 2005. </a:t>
            </a:r>
          </a:p>
          <a:p>
            <a:pPr lvl="0"/>
            <a:r>
              <a:rPr lang="ru-RU" sz="2800" dirty="0" smtClean="0">
                <a:solidFill>
                  <a:srgbClr val="FF0000"/>
                </a:solidFill>
                <a:latin typeface="Monotype Corsiva" pitchFamily="66" charset="0"/>
              </a:rPr>
              <a:t>Корчак Я. Воспитание личности. Кн. для учителя. М.: Просвещение. 1992.</a:t>
            </a:r>
          </a:p>
          <a:p>
            <a:pPr lvl="0"/>
            <a:r>
              <a:rPr lang="ru-RU" sz="2800" dirty="0" err="1" smtClean="0">
                <a:solidFill>
                  <a:srgbClr val="FF0000"/>
                </a:solidFill>
                <a:latin typeface="Monotype Corsiva" pitchFamily="66" charset="0"/>
              </a:rPr>
              <a:t>Соловцова</a:t>
            </a:r>
            <a:r>
              <a:rPr lang="ru-RU" sz="2800" dirty="0" smtClean="0">
                <a:solidFill>
                  <a:srgbClr val="FF0000"/>
                </a:solidFill>
                <a:latin typeface="Monotype Corsiva" pitchFamily="66" charset="0"/>
              </a:rPr>
              <a:t> И.А. Духовное воспитание школьников: проблемы, перспективы, технологии./ </a:t>
            </a:r>
            <a:r>
              <a:rPr lang="ru-RU" sz="2800" dirty="0" err="1" smtClean="0">
                <a:solidFill>
                  <a:srgbClr val="FF0000"/>
                </a:solidFill>
                <a:latin typeface="Monotype Corsiva" pitchFamily="66" charset="0"/>
              </a:rPr>
              <a:t>И.А.Соловцова</a:t>
            </a:r>
            <a:r>
              <a:rPr lang="ru-RU" sz="2800" dirty="0" smtClean="0">
                <a:solidFill>
                  <a:srgbClr val="FF0000"/>
                </a:solidFill>
                <a:latin typeface="Monotype Corsiva" pitchFamily="66" charset="0"/>
              </a:rPr>
              <a:t> //Учебно-методическое пособие для педагогов и студентов. - Волгоград: Изд-во ВГИПК РО, 2004. </a:t>
            </a:r>
          </a:p>
          <a:p>
            <a:pPr lvl="0"/>
            <a:r>
              <a:rPr lang="ru-RU" sz="2800" dirty="0" err="1" smtClean="0">
                <a:solidFill>
                  <a:srgbClr val="FF0000"/>
                </a:solidFill>
                <a:latin typeface="Monotype Corsiva" pitchFamily="66" charset="0"/>
              </a:rPr>
              <a:t>Чернилевский</a:t>
            </a:r>
            <a:r>
              <a:rPr lang="ru-RU" sz="2800" dirty="0" smtClean="0">
                <a:solidFill>
                  <a:srgbClr val="FF0000"/>
                </a:solidFill>
                <a:latin typeface="Monotype Corsiva" pitchFamily="66" charset="0"/>
              </a:rPr>
              <a:t> Д.В. Духовно-нравственные ценности образовательной системы России XXI века./ </a:t>
            </a:r>
            <a:r>
              <a:rPr lang="ru-RU" sz="2800" dirty="0" err="1" smtClean="0">
                <a:solidFill>
                  <a:srgbClr val="FF0000"/>
                </a:solidFill>
                <a:latin typeface="Monotype Corsiva" pitchFamily="66" charset="0"/>
              </a:rPr>
              <a:t>Д.В.Чернилевский</a:t>
            </a:r>
            <a:r>
              <a:rPr lang="ru-RU" sz="2800" dirty="0" smtClean="0">
                <a:solidFill>
                  <a:srgbClr val="FF0000"/>
                </a:solidFill>
                <a:latin typeface="Monotype Corsiva" pitchFamily="66" charset="0"/>
              </a:rPr>
              <a:t> - М.: РИО МГТА, 2003.</a:t>
            </a:r>
          </a:p>
          <a:p>
            <a:r>
              <a:rPr lang="ru-RU" sz="2800" dirty="0" err="1" smtClean="0">
                <a:solidFill>
                  <a:srgbClr val="FF0000"/>
                </a:solidFill>
                <a:latin typeface="Monotype Corsiva" pitchFamily="66" charset="0"/>
              </a:rPr>
              <a:t>Фопель</a:t>
            </a:r>
            <a:r>
              <a:rPr lang="ru-RU" sz="2800" dirty="0" smtClean="0">
                <a:solidFill>
                  <a:srgbClr val="FF0000"/>
                </a:solidFill>
                <a:latin typeface="Monotype Corsiva" pitchFamily="66" charset="0"/>
              </a:rPr>
              <a:t> К. Как научить детей сотрудничать? Психологические игры и упражнения: В 4-х томах. – М.: Генезис, 2003 .</a:t>
            </a:r>
          </a:p>
          <a:p>
            <a:pPr lvl="0"/>
            <a:endParaRPr lang="ru-RU" sz="2400" dirty="0" smtClean="0">
              <a:solidFill>
                <a:srgbClr val="FF0000"/>
              </a:solidFill>
              <a:latin typeface="Monotype Corsiva" pitchFamily="66" charset="0"/>
            </a:endParaRPr>
          </a:p>
          <a:p>
            <a:pPr lvl="0">
              <a:buNone/>
            </a:pPr>
            <a:r>
              <a:rPr lang="ru-RU" sz="1600" dirty="0" smtClean="0"/>
              <a:t>      </a:t>
            </a:r>
            <a:endParaRPr lang="ru-RU" sz="16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357313" y="3714752"/>
            <a:ext cx="648017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dirty="0">
                <a:solidFill>
                  <a:srgbClr val="C00000"/>
                </a:solidFill>
                <a:latin typeface="Monotype Corsiva" pitchFamily="66" charset="0"/>
              </a:rPr>
              <a:t>Нам кажется недостаточным оставить тело и душу детей в таком состоянии, в каком они даны природой, — </a:t>
            </a:r>
            <a:r>
              <a:rPr lang="ru-RU" sz="2400" b="1" dirty="0" smtClean="0">
                <a:solidFill>
                  <a:srgbClr val="C00000"/>
                </a:solidFill>
                <a:latin typeface="Monotype Corsiva" pitchFamily="66" charset="0"/>
              </a:rPr>
              <a:t>мы </a:t>
            </a:r>
            <a:r>
              <a:rPr lang="ru-RU" sz="2400" b="1" dirty="0">
                <a:solidFill>
                  <a:srgbClr val="C00000"/>
                </a:solidFill>
                <a:latin typeface="Monotype Corsiva" pitchFamily="66" charset="0"/>
              </a:rPr>
              <a:t>заботимся об их воспитании и о6учении, чтобы хорошее стало много лучшим, а плохое изменилось и стало хорошим.</a:t>
            </a:r>
            <a:endParaRPr lang="ru-RU" sz="2400" dirty="0">
              <a:solidFill>
                <a:srgbClr val="C00000"/>
              </a:solidFill>
              <a:latin typeface="Monotype Corsiva" pitchFamily="66" charset="0"/>
            </a:endParaRPr>
          </a:p>
          <a:p>
            <a:pPr algn="ctr">
              <a:defRPr/>
            </a:pPr>
            <a:endParaRPr lang="ru-RU" sz="2400" b="1" i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9219" name="Прямоугольник 4"/>
          <p:cNvSpPr>
            <a:spLocks noChangeArrowheads="1"/>
          </p:cNvSpPr>
          <p:nvPr/>
        </p:nvSpPr>
        <p:spPr bwMode="auto">
          <a:xfrm>
            <a:off x="714375" y="500063"/>
            <a:ext cx="7920038" cy="3170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4000" b="1" i="1" dirty="0">
                <a:solidFill>
                  <a:srgbClr val="276010"/>
                </a:solidFill>
                <a:latin typeface="Monotype Corsiva" pitchFamily="66" charset="0"/>
              </a:rPr>
              <a:t>Презентация практических достижений профессиональной деятельности</a:t>
            </a:r>
            <a:br>
              <a:rPr lang="ru-RU" sz="4000" b="1" i="1" dirty="0">
                <a:solidFill>
                  <a:srgbClr val="276010"/>
                </a:solidFill>
                <a:latin typeface="Monotype Corsiva" pitchFamily="66" charset="0"/>
              </a:rPr>
            </a:br>
            <a:r>
              <a:rPr lang="ru-RU" sz="4000" b="1" i="1" dirty="0">
                <a:solidFill>
                  <a:srgbClr val="276010"/>
                </a:solidFill>
                <a:latin typeface="Monotype Corsiva" pitchFamily="66" charset="0"/>
              </a:rPr>
              <a:t>учителя </a:t>
            </a:r>
            <a:r>
              <a:rPr lang="ru-RU" sz="4000" b="1" i="1" dirty="0" smtClean="0">
                <a:solidFill>
                  <a:srgbClr val="276010"/>
                </a:solidFill>
                <a:latin typeface="Monotype Corsiva" pitchFamily="66" charset="0"/>
              </a:rPr>
              <a:t>истории и обществознания</a:t>
            </a:r>
            <a:endParaRPr lang="ru-RU" sz="4000" b="1" i="1" dirty="0">
              <a:solidFill>
                <a:srgbClr val="276010"/>
              </a:solidFill>
              <a:latin typeface="Monotype Corsiva" pitchFamily="66" charset="0"/>
            </a:endParaRPr>
          </a:p>
          <a:p>
            <a:pPr algn="ctr"/>
            <a:r>
              <a:rPr lang="ru-RU" sz="4000" b="1" i="1" dirty="0" smtClean="0">
                <a:solidFill>
                  <a:srgbClr val="009900"/>
                </a:solidFill>
                <a:latin typeface="Monotype Corsiva" pitchFamily="66" charset="0"/>
              </a:rPr>
              <a:t>Попкова  Андрея Вячеславовича</a:t>
            </a:r>
            <a:endParaRPr lang="ru-RU" sz="4000" b="1" i="1" dirty="0">
              <a:solidFill>
                <a:srgbClr val="009900"/>
              </a:solidFill>
              <a:latin typeface="Monotype Corsiva" pitchFamily="66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500165" y="5572125"/>
            <a:ext cx="564360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3600" b="1" i="1" dirty="0">
                <a:solidFill>
                  <a:srgbClr val="0E5A1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Мой девиз</a:t>
            </a:r>
            <a:r>
              <a:rPr lang="ru-RU" sz="3600" b="1" i="1" dirty="0">
                <a:solidFill>
                  <a:srgbClr val="0E5A10"/>
                </a:solidFill>
                <a:latin typeface="Monotype Corsiva" pitchFamily="66" charset="0"/>
              </a:rPr>
              <a:t>: </a:t>
            </a:r>
            <a:r>
              <a:rPr lang="ru-RU" sz="3600" b="1" dirty="0" smtClean="0">
                <a:solidFill>
                  <a:srgbClr val="008000"/>
                </a:solidFill>
                <a:latin typeface="Monotype Corsiva" pitchFamily="66" charset="0"/>
              </a:rPr>
              <a:t>«Максимальный результат от каждого усилия»</a:t>
            </a:r>
            <a:endParaRPr lang="ru-RU" sz="3600" b="1" dirty="0">
              <a:solidFill>
                <a:srgbClr val="008000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D:\ДИСК УЧИТЕЛЮ Начальных классов_2008_2009\Анимированные рисунки по темам\Руки\1\bravo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5643570" y="1214422"/>
            <a:ext cx="3357586" cy="2928958"/>
          </a:xfrm>
          <a:prstGeom prst="rect">
            <a:avLst/>
          </a:prstGeom>
          <a:noFill/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428596" y="1785926"/>
            <a:ext cx="8229600" cy="1214446"/>
          </a:xfrm>
        </p:spPr>
        <p:txBody>
          <a:bodyPr>
            <a:normAutofit/>
          </a:bodyPr>
          <a:lstStyle/>
          <a:p>
            <a:pPr algn="ctr"/>
            <a:r>
              <a:rPr lang="ru-RU" sz="7200" b="1" dirty="0" smtClean="0">
                <a:solidFill>
                  <a:srgbClr val="FF0000"/>
                </a:solidFill>
                <a:latin typeface="Monotype Corsiva" pitchFamily="66" charset="0"/>
              </a:rPr>
              <a:t>Спасибо за внимание !!!</a:t>
            </a:r>
            <a:endParaRPr lang="ru-RU" sz="7200" b="1" dirty="0">
              <a:solidFill>
                <a:srgbClr val="FF0000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214290"/>
            <a:ext cx="8064896" cy="23698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4000" b="1" dirty="0">
                <a:ln w="12700">
                  <a:solidFill>
                    <a:srgbClr val="004C10"/>
                  </a:solidFill>
                  <a:prstDash val="solid"/>
                </a:ln>
                <a:solidFill>
                  <a:srgbClr val="4AB71F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</a:rPr>
              <a:t>Тема:</a:t>
            </a:r>
            <a:r>
              <a:rPr lang="ru-RU" sz="4000" b="1" dirty="0">
                <a:ln w="12700">
                  <a:solidFill>
                    <a:srgbClr val="21FF51"/>
                  </a:solidFill>
                  <a:prstDash val="solid"/>
                </a:ln>
                <a:solidFill>
                  <a:srgbClr val="27601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sz="3600" b="1" dirty="0" smtClean="0">
                <a:ln w="12700">
                  <a:solidFill>
                    <a:srgbClr val="21FF51"/>
                  </a:solidFill>
                  <a:prstDash val="solid"/>
                </a:ln>
                <a:solidFill>
                  <a:srgbClr val="27601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</a:rPr>
              <a:t>«Духовно-нравственное воспитание</a:t>
            </a:r>
            <a:endParaRPr lang="ru-RU" sz="3600" b="1" dirty="0">
              <a:ln w="12700">
                <a:solidFill>
                  <a:srgbClr val="21FF51"/>
                </a:solidFill>
                <a:prstDash val="solid"/>
              </a:ln>
              <a:solidFill>
                <a:srgbClr val="276010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Monotype Corsiva" pitchFamily="66" charset="0"/>
            </a:endParaRPr>
          </a:p>
          <a:p>
            <a:pPr algn="ctr">
              <a:defRPr/>
            </a:pPr>
            <a:r>
              <a:rPr lang="ru-RU" sz="3600" b="1" dirty="0">
                <a:ln w="12700">
                  <a:solidFill>
                    <a:srgbClr val="21FF51"/>
                  </a:solidFill>
                  <a:prstDash val="solid"/>
                </a:ln>
                <a:solidFill>
                  <a:srgbClr val="27601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</a:rPr>
              <a:t>на уроках </a:t>
            </a:r>
            <a:r>
              <a:rPr lang="ru-RU" sz="3600" b="1" dirty="0" smtClean="0">
                <a:ln w="12700">
                  <a:solidFill>
                    <a:srgbClr val="21FF51"/>
                  </a:solidFill>
                  <a:prstDash val="solid"/>
                </a:ln>
                <a:solidFill>
                  <a:srgbClr val="27601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</a:rPr>
              <a:t> истории </a:t>
            </a:r>
            <a:r>
              <a:rPr lang="ru-RU" sz="3600" b="1" dirty="0">
                <a:ln w="12700">
                  <a:solidFill>
                    <a:srgbClr val="21FF51"/>
                  </a:solidFill>
                  <a:prstDash val="solid"/>
                </a:ln>
                <a:solidFill>
                  <a:srgbClr val="27601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</a:rPr>
              <a:t>и внеурочной </a:t>
            </a:r>
            <a:r>
              <a:rPr lang="ru-RU" sz="3600" b="1" dirty="0" smtClean="0">
                <a:ln w="12700">
                  <a:solidFill>
                    <a:srgbClr val="21FF51"/>
                  </a:solidFill>
                  <a:prstDash val="solid"/>
                </a:ln>
                <a:solidFill>
                  <a:srgbClr val="27601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</a:rPr>
              <a:t>деятельности как средство становления личности обучающегося»</a:t>
            </a:r>
            <a:endParaRPr lang="ru-RU" sz="3600" b="1" dirty="0">
              <a:ln w="12700">
                <a:solidFill>
                  <a:srgbClr val="21FF51"/>
                </a:solidFill>
                <a:prstDash val="solid"/>
              </a:ln>
              <a:solidFill>
                <a:srgbClr val="276010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7" name="Рисунок 6" descr="G:\пашигорьево осень 2007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9" y="2643182"/>
            <a:ext cx="4214841" cy="371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4786314" y="2357430"/>
            <a:ext cx="4143404" cy="43704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sz="2800" dirty="0" smtClean="0">
                <a:solidFill>
                  <a:srgbClr val="FF0000"/>
                </a:solidFill>
                <a:latin typeface="Monotype Corsiva" pitchFamily="66" charset="0"/>
              </a:rPr>
              <a:t>Духовно-нравственное воспитание есть освобождение от сатанинской власти "золотого тельца", </a:t>
            </a:r>
            <a:r>
              <a:rPr lang="ru-RU" sz="2800" dirty="0" err="1" smtClean="0">
                <a:solidFill>
                  <a:srgbClr val="FF0000"/>
                </a:solidFill>
                <a:latin typeface="Monotype Corsiva" pitchFamily="66" charset="0"/>
              </a:rPr>
              <a:t>маммоны</a:t>
            </a:r>
            <a:r>
              <a:rPr lang="ru-RU" sz="2800" dirty="0" smtClean="0">
                <a:solidFill>
                  <a:srgbClr val="FF0000"/>
                </a:solidFill>
                <a:latin typeface="Monotype Corsiva" pitchFamily="66" charset="0"/>
              </a:rPr>
              <a:t>, меркантильности. </a:t>
            </a:r>
          </a:p>
          <a:p>
            <a:endParaRPr lang="ru-RU" sz="2800" dirty="0" smtClean="0">
              <a:solidFill>
                <a:srgbClr val="FF0000"/>
              </a:solidFill>
              <a:latin typeface="Monotype Corsiva" pitchFamily="66" charset="0"/>
            </a:endParaRPr>
          </a:p>
          <a:p>
            <a:r>
              <a:rPr lang="ru-RU" sz="3600" b="1" dirty="0" smtClean="0">
                <a:solidFill>
                  <a:srgbClr val="FF0000"/>
                </a:solidFill>
                <a:latin typeface="Monotype Corsiva" pitchFamily="66" charset="0"/>
              </a:rPr>
              <a:t>Константин Кушнер.</a:t>
            </a:r>
            <a:r>
              <a:rPr lang="ru-RU" sz="2800" dirty="0" smtClean="0"/>
              <a:t/>
            </a:r>
            <a:br>
              <a:rPr lang="ru-RU" sz="2800" dirty="0" smtClean="0"/>
            </a:br>
            <a:endParaRPr lang="ru-RU" sz="28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/>
          <p:nvPr/>
        </p:nvSpPr>
        <p:spPr>
          <a:xfrm rot="5400000">
            <a:off x="4214809" y="1628776"/>
            <a:ext cx="857258" cy="3600450"/>
          </a:xfrm>
          <a:prstGeom prst="rect">
            <a:avLst/>
          </a:prstGeom>
          <a:solidFill>
            <a:srgbClr val="92D050"/>
          </a:solidFill>
          <a:ln>
            <a:solidFill>
              <a:srgbClr val="20D2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endParaRPr lang="ru-RU" b="1" spc="5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 rot="5400000">
            <a:off x="4134649" y="-1893098"/>
            <a:ext cx="1092190" cy="6408738"/>
          </a:xfrm>
          <a:prstGeom prst="rect">
            <a:avLst/>
          </a:prstGeom>
          <a:solidFill>
            <a:srgbClr val="92D050"/>
          </a:solidFill>
          <a:ln>
            <a:solidFill>
              <a:srgbClr val="20D2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endParaRPr lang="ru-RU" b="1" spc="5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691680" y="764704"/>
            <a:ext cx="6120680" cy="1200329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Духовно-нравственное воспитание</a:t>
            </a:r>
            <a:endParaRPr lang="ru-RU" sz="3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84213" y="1928802"/>
            <a:ext cx="936625" cy="4164023"/>
          </a:xfrm>
          <a:prstGeom prst="rect">
            <a:avLst/>
          </a:prstGeom>
          <a:solidFill>
            <a:srgbClr val="92D050"/>
          </a:solidFill>
          <a:ln>
            <a:solidFill>
              <a:srgbClr val="20D2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endParaRPr lang="ru-RU" b="1" spc="5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 rot="5400000">
            <a:off x="4179090" y="592927"/>
            <a:ext cx="785819" cy="3600450"/>
          </a:xfrm>
          <a:prstGeom prst="rect">
            <a:avLst/>
          </a:prstGeom>
          <a:solidFill>
            <a:srgbClr val="92D050"/>
          </a:solidFill>
          <a:ln>
            <a:solidFill>
              <a:srgbClr val="20D2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 rot="10800000">
            <a:off x="7524750" y="2000240"/>
            <a:ext cx="935038" cy="4021148"/>
          </a:xfrm>
          <a:prstGeom prst="rect">
            <a:avLst/>
          </a:prstGeom>
          <a:solidFill>
            <a:srgbClr val="92D050"/>
          </a:solidFill>
          <a:ln>
            <a:solidFill>
              <a:srgbClr val="20D2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endParaRPr lang="ru-RU" b="1" spc="5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0" name="Стрелка вправо с вырезом 9"/>
          <p:cNvSpPr/>
          <p:nvPr/>
        </p:nvSpPr>
        <p:spPr>
          <a:xfrm>
            <a:off x="1785918" y="2285992"/>
            <a:ext cx="863600" cy="296855"/>
          </a:xfrm>
          <a:prstGeom prst="notchedRightArrow">
            <a:avLst/>
          </a:prstGeom>
          <a:solidFill>
            <a:srgbClr val="20D224"/>
          </a:solidFill>
          <a:ln>
            <a:solidFill>
              <a:srgbClr val="20D2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ln>
                <a:solidFill>
                  <a:srgbClr val="21FF51"/>
                </a:solidFill>
              </a:ln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915816" y="3000373"/>
            <a:ext cx="3435492" cy="83099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2400" b="1" spc="50" dirty="0">
                <a:ln w="11430"/>
                <a:solidFill>
                  <a:srgbClr val="276010"/>
                </a:solidFill>
              </a:rPr>
              <a:t>Исследовательская</a:t>
            </a:r>
            <a:r>
              <a:rPr lang="ru-RU" sz="2400" b="1" spc="50" dirty="0">
                <a:ln w="11430"/>
                <a:solidFill>
                  <a:srgbClr val="27601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</a:p>
          <a:p>
            <a:pPr algn="ctr">
              <a:defRPr/>
            </a:pPr>
            <a:r>
              <a:rPr lang="ru-RU" sz="2400" b="1" spc="50" dirty="0">
                <a:ln w="11430"/>
                <a:solidFill>
                  <a:srgbClr val="276010"/>
                </a:solidFill>
              </a:rPr>
              <a:t>деятельность</a:t>
            </a:r>
          </a:p>
        </p:txBody>
      </p:sp>
      <p:sp>
        <p:nvSpPr>
          <p:cNvPr id="13" name="Прямоугольник 12"/>
          <p:cNvSpPr/>
          <p:nvPr/>
        </p:nvSpPr>
        <p:spPr>
          <a:xfrm rot="5400000">
            <a:off x="6427658" y="3445550"/>
            <a:ext cx="3168352" cy="830997"/>
          </a:xfrm>
          <a:prstGeom prst="rect">
            <a:avLst/>
          </a:prstGeom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2400" b="1" spc="50" dirty="0">
                <a:ln w="11430"/>
                <a:solidFill>
                  <a:srgbClr val="276010"/>
                </a:solidFill>
              </a:rPr>
              <a:t>Внеурочная</a:t>
            </a:r>
          </a:p>
          <a:p>
            <a:pPr algn="ctr">
              <a:defRPr/>
            </a:pPr>
            <a:r>
              <a:rPr lang="ru-RU" sz="2400" b="1" spc="50" dirty="0">
                <a:ln w="11430"/>
                <a:solidFill>
                  <a:srgbClr val="276010"/>
                </a:solidFill>
              </a:rPr>
              <a:t>деятельность</a:t>
            </a:r>
          </a:p>
        </p:txBody>
      </p:sp>
      <p:sp>
        <p:nvSpPr>
          <p:cNvPr id="14" name="Прямоугольник 13"/>
          <p:cNvSpPr/>
          <p:nvPr/>
        </p:nvSpPr>
        <p:spPr>
          <a:xfrm rot="16200000">
            <a:off x="-57708" y="3738228"/>
            <a:ext cx="2376265" cy="461665"/>
          </a:xfrm>
          <a:prstGeom prst="rect">
            <a:avLst/>
          </a:prstGeom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2400" b="1" spc="50" dirty="0">
                <a:ln w="11430"/>
                <a:solidFill>
                  <a:srgbClr val="276010"/>
                </a:solidFill>
              </a:rPr>
              <a:t>На уроках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0" y="0"/>
            <a:ext cx="9144000" cy="769441"/>
          </a:xfrm>
          <a:prstGeom prst="rect">
            <a:avLst/>
          </a:prstGeom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4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  <a:cs typeface="Times New Roman" pitchFamily="18" charset="0"/>
              </a:rPr>
              <a:t>Условия формирования личного вклада</a:t>
            </a:r>
          </a:p>
        </p:txBody>
      </p:sp>
      <p:sp>
        <p:nvSpPr>
          <p:cNvPr id="18" name="Прямоугольник 17"/>
          <p:cNvSpPr/>
          <p:nvPr/>
        </p:nvSpPr>
        <p:spPr>
          <a:xfrm rot="5400000">
            <a:off x="4036214" y="2736067"/>
            <a:ext cx="1071571" cy="3600450"/>
          </a:xfrm>
          <a:prstGeom prst="rect">
            <a:avLst/>
          </a:prstGeom>
          <a:solidFill>
            <a:srgbClr val="92D050"/>
          </a:solidFill>
          <a:ln>
            <a:solidFill>
              <a:srgbClr val="20D2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9" name="Прямоугольник 18"/>
          <p:cNvSpPr/>
          <p:nvPr/>
        </p:nvSpPr>
        <p:spPr>
          <a:xfrm rot="5400000">
            <a:off x="4214809" y="3914792"/>
            <a:ext cx="714382" cy="3600450"/>
          </a:xfrm>
          <a:prstGeom prst="rect">
            <a:avLst/>
          </a:prstGeom>
          <a:solidFill>
            <a:srgbClr val="92D050"/>
          </a:solidFill>
          <a:ln>
            <a:solidFill>
              <a:srgbClr val="20D2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endParaRPr lang="ru-RU" b="1" spc="5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3059832" y="2000240"/>
            <a:ext cx="2952328" cy="83099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2400" b="1" spc="50" dirty="0">
                <a:ln w="11430"/>
                <a:solidFill>
                  <a:srgbClr val="0066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Проектная</a:t>
            </a:r>
          </a:p>
          <a:p>
            <a:pPr algn="ctr">
              <a:defRPr/>
            </a:pPr>
            <a:r>
              <a:rPr lang="ru-RU" sz="2400" b="1" spc="50" dirty="0">
                <a:ln w="11430"/>
                <a:solidFill>
                  <a:srgbClr val="0066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деятельность</a:t>
            </a:r>
          </a:p>
        </p:txBody>
      </p:sp>
      <p:sp>
        <p:nvSpPr>
          <p:cNvPr id="22" name="Стрелка вправо с вырезом 21"/>
          <p:cNvSpPr/>
          <p:nvPr/>
        </p:nvSpPr>
        <p:spPr>
          <a:xfrm>
            <a:off x="1763713" y="3286124"/>
            <a:ext cx="863600" cy="214314"/>
          </a:xfrm>
          <a:prstGeom prst="notchedRightArrow">
            <a:avLst>
              <a:gd name="adj1" fmla="val 50000"/>
              <a:gd name="adj2" fmla="val 58275"/>
            </a:avLst>
          </a:prstGeom>
          <a:solidFill>
            <a:srgbClr val="20D224"/>
          </a:solidFill>
          <a:ln>
            <a:solidFill>
              <a:srgbClr val="20D2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ln>
                <a:solidFill>
                  <a:srgbClr val="21FF51"/>
                </a:solidFill>
              </a:ln>
            </a:endParaRPr>
          </a:p>
        </p:txBody>
      </p:sp>
      <p:sp>
        <p:nvSpPr>
          <p:cNvPr id="23" name="Стрелка вправо с вырезом 22"/>
          <p:cNvSpPr/>
          <p:nvPr/>
        </p:nvSpPr>
        <p:spPr>
          <a:xfrm flipV="1">
            <a:off x="1692275" y="4429131"/>
            <a:ext cx="863600" cy="357189"/>
          </a:xfrm>
          <a:prstGeom prst="notchedRightArrow">
            <a:avLst>
              <a:gd name="adj1" fmla="val 50000"/>
              <a:gd name="adj2" fmla="val 53041"/>
            </a:avLst>
          </a:prstGeom>
          <a:solidFill>
            <a:srgbClr val="20D224"/>
          </a:solidFill>
          <a:ln>
            <a:solidFill>
              <a:srgbClr val="20D2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ln>
                <a:solidFill>
                  <a:srgbClr val="21FF51"/>
                </a:solidFill>
              </a:ln>
            </a:endParaRPr>
          </a:p>
        </p:txBody>
      </p:sp>
      <p:sp>
        <p:nvSpPr>
          <p:cNvPr id="25" name="Стрелка вправо с вырезом 24"/>
          <p:cNvSpPr/>
          <p:nvPr/>
        </p:nvSpPr>
        <p:spPr>
          <a:xfrm flipH="1">
            <a:off x="6572264" y="2285992"/>
            <a:ext cx="865187" cy="215900"/>
          </a:xfrm>
          <a:prstGeom prst="notchedRightArrow">
            <a:avLst/>
          </a:prstGeom>
          <a:solidFill>
            <a:srgbClr val="20D224"/>
          </a:solidFill>
          <a:ln>
            <a:solidFill>
              <a:srgbClr val="20D2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ln>
                <a:solidFill>
                  <a:srgbClr val="21FF51"/>
                </a:solidFill>
              </a:ln>
            </a:endParaRPr>
          </a:p>
        </p:txBody>
      </p:sp>
      <p:sp>
        <p:nvSpPr>
          <p:cNvPr id="26" name="Стрелка вправо с вырезом 25"/>
          <p:cNvSpPr/>
          <p:nvPr/>
        </p:nvSpPr>
        <p:spPr>
          <a:xfrm flipH="1">
            <a:off x="6500826" y="3286124"/>
            <a:ext cx="863600" cy="215900"/>
          </a:xfrm>
          <a:prstGeom prst="notchedRightArrow">
            <a:avLst/>
          </a:prstGeom>
          <a:solidFill>
            <a:srgbClr val="20D224"/>
          </a:solidFill>
          <a:ln>
            <a:solidFill>
              <a:srgbClr val="20D2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ln>
                <a:solidFill>
                  <a:srgbClr val="21FF51"/>
                </a:solidFill>
              </a:ln>
            </a:endParaRPr>
          </a:p>
        </p:txBody>
      </p:sp>
      <p:sp>
        <p:nvSpPr>
          <p:cNvPr id="27" name="Стрелка вправо с вырезом 26"/>
          <p:cNvSpPr/>
          <p:nvPr/>
        </p:nvSpPr>
        <p:spPr>
          <a:xfrm flipH="1" flipV="1">
            <a:off x="6572264" y="4286256"/>
            <a:ext cx="863600" cy="285752"/>
          </a:xfrm>
          <a:prstGeom prst="notchedRightArrow">
            <a:avLst/>
          </a:prstGeom>
          <a:solidFill>
            <a:srgbClr val="20D224"/>
          </a:solidFill>
          <a:ln>
            <a:solidFill>
              <a:srgbClr val="20D2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ln>
                <a:solidFill>
                  <a:srgbClr val="21FF51"/>
                </a:solidFill>
              </a:ln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3071802" y="4097660"/>
            <a:ext cx="3312368" cy="83099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2400" b="1" spc="50" dirty="0">
                <a:ln w="11430"/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Творческая деятельность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3563888" y="5429264"/>
            <a:ext cx="1842107" cy="46166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2400" b="1" spc="50" dirty="0">
                <a:ln w="11430"/>
                <a:solidFill>
                  <a:srgbClr val="0066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Экскурсии</a:t>
            </a:r>
          </a:p>
        </p:txBody>
      </p:sp>
      <p:sp>
        <p:nvSpPr>
          <p:cNvPr id="31" name="Стрелка вправо с вырезом 30"/>
          <p:cNvSpPr/>
          <p:nvPr/>
        </p:nvSpPr>
        <p:spPr>
          <a:xfrm>
            <a:off x="1763713" y="5661025"/>
            <a:ext cx="863600" cy="215900"/>
          </a:xfrm>
          <a:prstGeom prst="notchedRightArrow">
            <a:avLst/>
          </a:prstGeom>
          <a:solidFill>
            <a:srgbClr val="20D224"/>
          </a:solidFill>
          <a:ln>
            <a:solidFill>
              <a:srgbClr val="20D2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ln>
                <a:solidFill>
                  <a:srgbClr val="21FF51"/>
                </a:solidFill>
              </a:ln>
            </a:endParaRPr>
          </a:p>
        </p:txBody>
      </p:sp>
      <p:sp>
        <p:nvSpPr>
          <p:cNvPr id="32" name="Стрелка вправо с вырезом 31"/>
          <p:cNvSpPr/>
          <p:nvPr/>
        </p:nvSpPr>
        <p:spPr>
          <a:xfrm flipH="1">
            <a:off x="6516688" y="5661025"/>
            <a:ext cx="863600" cy="215900"/>
          </a:xfrm>
          <a:prstGeom prst="notchedRightArrow">
            <a:avLst/>
          </a:prstGeom>
          <a:solidFill>
            <a:srgbClr val="20D224"/>
          </a:solidFill>
          <a:ln>
            <a:solidFill>
              <a:srgbClr val="20D2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ln>
                <a:solidFill>
                  <a:srgbClr val="21FF51"/>
                </a:solidFill>
              </a:ln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0" name="AutoShape 4"/>
          <p:cNvSpPr>
            <a:spLocks noChangeArrowheads="1"/>
          </p:cNvSpPr>
          <p:nvPr/>
        </p:nvSpPr>
        <p:spPr bwMode="auto">
          <a:xfrm>
            <a:off x="250825" y="188913"/>
            <a:ext cx="8642350" cy="1295400"/>
          </a:xfrm>
          <a:prstGeom prst="plaque">
            <a:avLst>
              <a:gd name="adj" fmla="val 16667"/>
            </a:avLst>
          </a:prstGeom>
          <a:solidFill>
            <a:srgbClr val="0099CC">
              <a:alpha val="34901"/>
            </a:srgbClr>
          </a:solidFill>
          <a:ln w="31750">
            <a:solidFill>
              <a:srgbClr val="333399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9219" name="Rectangle 3"/>
          <p:cNvSpPr>
            <a:spLocks noGrp="1" noChangeArrowheads="1"/>
          </p:cNvSpPr>
          <p:nvPr>
            <p:ph idx="1"/>
          </p:nvPr>
        </p:nvSpPr>
        <p:spPr>
          <a:xfrm>
            <a:off x="395288" y="1714488"/>
            <a:ext cx="8229600" cy="4938725"/>
          </a:xfrm>
        </p:spPr>
        <p:txBody>
          <a:bodyPr>
            <a:noAutofit/>
          </a:bodyPr>
          <a:lstStyle/>
          <a:p>
            <a:pPr algn="ctr">
              <a:buSzPct val="130000"/>
              <a:buNone/>
            </a:pPr>
            <a:r>
              <a:rPr lang="ru-RU" sz="3200" b="1" dirty="0" smtClean="0">
                <a:solidFill>
                  <a:srgbClr val="FF0000"/>
                </a:solidFill>
                <a:latin typeface="Monotype Corsiva" pitchFamily="66" charset="0"/>
              </a:rPr>
              <a:t>В современном мире ребенок развивается, окруженный множеством разнообразных источников сильного воздействия на него как позитивного, так и негативного характера на еще только формирующуюся сферу нравственности,  общество нуждается в подготовке широко образованных, высоко нравственных людей, обладающих не только знаниями, но и прекрасными чертами личности.</a:t>
            </a:r>
          </a:p>
        </p:txBody>
      </p:sp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260350"/>
            <a:ext cx="8713788" cy="882634"/>
          </a:xfrm>
        </p:spPr>
        <p:txBody>
          <a:bodyPr rtlCol="0"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66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onotype Corsiva" pitchFamily="66" charset="0"/>
              </a:rPr>
              <a:t>Актуальность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500034" y="285729"/>
            <a:ext cx="8358246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err="1" smtClean="0">
                <a:solidFill>
                  <a:srgbClr val="00B050"/>
                </a:solidFill>
                <a:latin typeface="Monotype Corsiva" pitchFamily="66" charset="0"/>
              </a:rPr>
              <a:t>ЦЕЛЬ</a:t>
            </a:r>
            <a:r>
              <a:rPr lang="ru-RU" sz="3200" b="1" dirty="0" err="1" smtClean="0">
                <a:solidFill>
                  <a:srgbClr val="00B050"/>
                </a:solidFill>
                <a:latin typeface="Monotype Corsiva" pitchFamily="66" charset="0"/>
              </a:rPr>
              <a:t>ю</a:t>
            </a:r>
            <a:r>
              <a:rPr lang="ru-RU" sz="3200" b="1" dirty="0" smtClean="0">
                <a:solidFill>
                  <a:srgbClr val="00B050"/>
                </a:solidFill>
                <a:latin typeface="Monotype Corsiva" pitchFamily="66" charset="0"/>
              </a:rPr>
              <a:t> опыта является становление духовно-нравственной личности, обладающей социально-значимыми компетенциями и стремлением к</a:t>
            </a:r>
          </a:p>
          <a:p>
            <a:r>
              <a:rPr lang="ru-RU" sz="3200" b="1" dirty="0" smtClean="0">
                <a:solidFill>
                  <a:srgbClr val="00B050"/>
                </a:solidFill>
                <a:latin typeface="Monotype Corsiva" pitchFamily="66" charset="0"/>
              </a:rPr>
              <a:t>своему нравственному  росту.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14282" y="2214554"/>
            <a:ext cx="857256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800" b="1" i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800" b="1" i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800" b="1" i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b="1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ЗАДАЧИ:</a:t>
            </a:r>
          </a:p>
          <a:p>
            <a:endParaRPr lang="ru-RU" sz="2800" b="1" i="1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00034" y="2714620"/>
            <a:ext cx="7715304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ru-RU" sz="2800" b="1" dirty="0" smtClean="0">
              <a:solidFill>
                <a:srgbClr val="FF0000"/>
              </a:solidFill>
              <a:latin typeface="Monotype Corsiva" pitchFamily="66" charset="0"/>
              <a:ea typeface="Times New Roman" pitchFamily="18" charset="0"/>
              <a:cs typeface="Arial" pitchFamily="34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ru-RU" sz="2800" b="1" dirty="0" smtClean="0">
              <a:solidFill>
                <a:srgbClr val="FF0000"/>
              </a:solidFill>
              <a:latin typeface="Monotype Corsiva" pitchFamily="66" charset="0"/>
              <a:ea typeface="Times New Roman" pitchFamily="18" charset="0"/>
              <a:cs typeface="Arial" pitchFamily="34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ru-RU" sz="2800" b="1" dirty="0" smtClean="0">
              <a:solidFill>
                <a:srgbClr val="FF0000"/>
              </a:solidFill>
              <a:latin typeface="Monotype Corsiva" pitchFamily="66" charset="0"/>
              <a:ea typeface="Times New Roman" pitchFamily="18" charset="0"/>
              <a:cs typeface="Arial" pitchFamily="34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rgbClr val="FF0000"/>
                </a:solidFill>
                <a:latin typeface="Monotype Corsiva" pitchFamily="66" charset="0"/>
                <a:ea typeface="Times New Roman" pitchFamily="18" charset="0"/>
                <a:cs typeface="Arial" pitchFamily="34" charset="0"/>
              </a:rPr>
              <a:t>-формирование чувства  патриотизма;</a:t>
            </a:r>
            <a:endParaRPr lang="ru-RU" sz="2800" b="1" dirty="0" smtClean="0">
              <a:solidFill>
                <a:srgbClr val="FF0000"/>
              </a:solidFill>
              <a:latin typeface="Monotype Corsiva" pitchFamily="66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rgbClr val="FF0000"/>
                </a:solidFill>
                <a:latin typeface="Monotype Corsiva" pitchFamily="66" charset="0"/>
                <a:ea typeface="Times New Roman" pitchFamily="18" charset="0"/>
                <a:cs typeface="Arial" pitchFamily="34" charset="0"/>
              </a:rPr>
              <a:t>-понимание и принятие общечеловеческих моральных ценностей;</a:t>
            </a:r>
            <a:endParaRPr lang="ru-RU" sz="2800" b="1" dirty="0" smtClean="0">
              <a:solidFill>
                <a:srgbClr val="FF0000"/>
              </a:solidFill>
              <a:latin typeface="Monotype Corsiva" pitchFamily="66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rgbClr val="FF0000"/>
                </a:solidFill>
                <a:latin typeface="Monotype Corsiva" pitchFamily="66" charset="0"/>
                <a:ea typeface="Times New Roman" pitchFamily="18" charset="0"/>
                <a:cs typeface="Arial" pitchFamily="34" charset="0"/>
              </a:rPr>
              <a:t>-</a:t>
            </a:r>
            <a:r>
              <a:rPr lang="ru-RU" sz="2800" b="1" dirty="0" err="1" smtClean="0">
                <a:solidFill>
                  <a:srgbClr val="FF0000"/>
                </a:solidFill>
                <a:latin typeface="Monotype Corsiva" pitchFamily="66" charset="0"/>
                <a:ea typeface="Times New Roman" pitchFamily="18" charset="0"/>
                <a:cs typeface="Arial" pitchFamily="34" charset="0"/>
              </a:rPr>
              <a:t>сформирова</a:t>
            </a:r>
            <a:r>
              <a:rPr lang="ru-RU" sz="2800" b="1" dirty="0" smtClean="0">
                <a:solidFill>
                  <a:srgbClr val="FF0000"/>
                </a:solidFill>
                <a:latin typeface="Monotype Corsiva" pitchFamily="66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800" b="1" dirty="0" err="1" smtClean="0">
                <a:solidFill>
                  <a:srgbClr val="FF0000"/>
                </a:solidFill>
                <a:latin typeface="Monotype Corsiva" pitchFamily="66" charset="0"/>
                <a:ea typeface="Times New Roman" pitchFamily="18" charset="0"/>
                <a:cs typeface="Arial" pitchFamily="34" charset="0"/>
              </a:rPr>
              <a:t>ть</a:t>
            </a:r>
            <a:r>
              <a:rPr lang="ru-RU" sz="2800" b="1" dirty="0" smtClean="0">
                <a:solidFill>
                  <a:srgbClr val="FF0000"/>
                </a:solidFill>
                <a:latin typeface="Monotype Corsiva" pitchFamily="66" charset="0"/>
                <a:ea typeface="Times New Roman" pitchFamily="18" charset="0"/>
                <a:cs typeface="Arial" pitchFamily="34" charset="0"/>
              </a:rPr>
              <a:t> у школьников потребность в собственной  нравственной позиции.</a:t>
            </a:r>
            <a:endParaRPr lang="ru-RU" sz="2800" b="1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pic>
        <p:nvPicPr>
          <p:cNvPr id="6" name="Рисунок 5" descr="G:\фото\SDC15137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00760" y="2143116"/>
            <a:ext cx="2928958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0" descr="Скачать Рабочая книга практического психолога - Н. Н. Ежова PDF, FB2, скачать книгу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4929188"/>
            <a:ext cx="1754188" cy="1827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9" name="Picture 8" descr="Хорошая книга даёт плоды, порождая другие книги, её слава ши…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596188" y="404813"/>
            <a:ext cx="1301750" cy="1557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0" name="Прямоугольник 2"/>
          <p:cNvSpPr>
            <a:spLocks noChangeArrowheads="1"/>
          </p:cNvSpPr>
          <p:nvPr/>
        </p:nvSpPr>
        <p:spPr bwMode="auto">
          <a:xfrm>
            <a:off x="468313" y="1268413"/>
            <a:ext cx="8064500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/>
              <a:t/>
            </a:r>
            <a:br>
              <a:rPr lang="ru-RU" sz="1600"/>
            </a:br>
            <a:r>
              <a:rPr lang="en-US" sz="1600" b="1">
                <a:solidFill>
                  <a:srgbClr val="3131D3"/>
                </a:solidFill>
                <a:latin typeface="Monotype Corsiva" pitchFamily="66" charset="0"/>
              </a:rPr>
              <a:t> </a:t>
            </a:r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571472" y="357166"/>
            <a:ext cx="7776864" cy="769441"/>
          </a:xfrm>
          <a:prstGeom prst="rect">
            <a:avLst/>
          </a:prstGeom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4400" b="1" i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  <a:cs typeface="Arial" charset="0"/>
              </a:rPr>
              <a:t>Ведущая педагогическая идея</a:t>
            </a:r>
          </a:p>
        </p:txBody>
      </p:sp>
      <p:sp>
        <p:nvSpPr>
          <p:cNvPr id="14342" name="Прямоугольник 5"/>
          <p:cNvSpPr>
            <a:spLocks noChangeArrowheads="1"/>
          </p:cNvSpPr>
          <p:nvPr/>
        </p:nvSpPr>
        <p:spPr bwMode="auto">
          <a:xfrm>
            <a:off x="1214415" y="1428736"/>
            <a:ext cx="6715172" cy="4431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endParaRPr lang="ru-RU" sz="3600" dirty="0" smtClean="0"/>
          </a:p>
          <a:p>
            <a:r>
              <a:rPr lang="ru-RU" sz="3200" b="1" dirty="0" smtClean="0">
                <a:solidFill>
                  <a:srgbClr val="00B050"/>
                </a:solidFill>
                <a:latin typeface="Monotype Corsiva" pitchFamily="66" charset="0"/>
              </a:rPr>
              <a:t>Обеспечение условий формирования духовно богатой, способной к самореализации в обществе личности в процессе преподавания на основе включения каждого ученика в интересную для него практическую деятельность</a:t>
            </a:r>
            <a:r>
              <a:rPr lang="ru-RU" sz="3200" b="1" dirty="0" smtClean="0">
                <a:solidFill>
                  <a:srgbClr val="00B050"/>
                </a:solidFill>
              </a:rPr>
              <a:t>.</a:t>
            </a:r>
          </a:p>
          <a:p>
            <a:pPr algn="ctr"/>
            <a:endParaRPr lang="ru-RU" sz="3600" b="1" dirty="0">
              <a:solidFill>
                <a:srgbClr val="006600"/>
              </a:solidFill>
              <a:latin typeface="Monotype Corsiva" pitchFamily="66" charset="0"/>
            </a:endParaRPr>
          </a:p>
          <a:p>
            <a:endParaRPr lang="ru-R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500034" y="1357298"/>
          <a:ext cx="8358246" cy="4262446"/>
        </p:xfrm>
        <a:graphic>
          <a:graphicData uri="http://schemas.openxmlformats.org/drawingml/2006/table">
            <a:tbl>
              <a:tblPr/>
              <a:tblGrid>
                <a:gridCol w="2765644"/>
                <a:gridCol w="5592602"/>
              </a:tblGrid>
              <a:tr h="114300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b="1" i="1" dirty="0">
                          <a:solidFill>
                            <a:srgbClr val="00B050"/>
                          </a:solidFill>
                          <a:latin typeface="Monotype Corsiva" pitchFamily="66" charset="0"/>
                          <a:ea typeface="Times New Roman"/>
                        </a:rPr>
                        <a:t>Методы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b="1" i="1" dirty="0">
                          <a:solidFill>
                            <a:srgbClr val="00B050"/>
                          </a:solidFill>
                          <a:latin typeface="Monotype Corsiva" pitchFamily="66" charset="0"/>
                          <a:ea typeface="Times New Roman"/>
                        </a:rPr>
                        <a:t>формирования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b="1" i="1" dirty="0">
                          <a:solidFill>
                            <a:srgbClr val="00B050"/>
                          </a:solidFill>
                          <a:latin typeface="Monotype Corsiva" pitchFamily="66" charset="0"/>
                          <a:ea typeface="Times New Roman"/>
                        </a:rPr>
                        <a:t>сознания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b="1" i="1" dirty="0">
                          <a:solidFill>
                            <a:srgbClr val="00B050"/>
                          </a:solidFill>
                          <a:latin typeface="Monotype Corsiva" pitchFamily="66" charset="0"/>
                          <a:ea typeface="Times New Roman"/>
                        </a:rPr>
                        <a:t>личности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>
                        <a:spcAft>
                          <a:spcPts val="0"/>
                        </a:spcAft>
                        <a:buFont typeface="Symbol"/>
                        <a:buChar char=""/>
                        <a:tabLst>
                          <a:tab pos="457200" algn="l"/>
                        </a:tabLst>
                      </a:pPr>
                      <a:r>
                        <a:rPr lang="ru-RU" sz="2000" b="1" dirty="0">
                          <a:solidFill>
                            <a:srgbClr val="00B050"/>
                          </a:solidFill>
                          <a:latin typeface="Monotype Corsiva" pitchFamily="66" charset="0"/>
                          <a:ea typeface="Times New Roman"/>
                        </a:rPr>
                        <a:t>Убеждение, внушение, </a:t>
                      </a: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Symbol"/>
                        <a:buChar char=""/>
                        <a:tabLst>
                          <a:tab pos="457200" algn="l"/>
                        </a:tabLst>
                      </a:pPr>
                      <a:r>
                        <a:rPr lang="ru-RU" sz="2000" b="1" dirty="0">
                          <a:solidFill>
                            <a:srgbClr val="00B050"/>
                          </a:solidFill>
                          <a:latin typeface="Monotype Corsiva" pitchFamily="66" charset="0"/>
                          <a:ea typeface="Times New Roman"/>
                        </a:rPr>
                        <a:t>беседы,  лекции, </a:t>
                      </a: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Symbol"/>
                        <a:buChar char=""/>
                        <a:tabLst>
                          <a:tab pos="457200" algn="l"/>
                        </a:tabLst>
                      </a:pPr>
                      <a:r>
                        <a:rPr lang="ru-RU" sz="2000" b="1" dirty="0">
                          <a:solidFill>
                            <a:srgbClr val="00B050"/>
                          </a:solidFill>
                          <a:latin typeface="Monotype Corsiva" pitchFamily="66" charset="0"/>
                          <a:ea typeface="Times New Roman"/>
                        </a:rPr>
                        <a:t>дискуссии, </a:t>
                      </a: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Symbol"/>
                        <a:buChar char=""/>
                        <a:tabLst>
                          <a:tab pos="457200" algn="l"/>
                        </a:tabLst>
                      </a:pPr>
                      <a:r>
                        <a:rPr lang="ru-RU" sz="2000" b="1" dirty="0">
                          <a:solidFill>
                            <a:srgbClr val="00B050"/>
                          </a:solidFill>
                          <a:latin typeface="Monotype Corsiva" pitchFamily="66" charset="0"/>
                          <a:ea typeface="Times New Roman"/>
                        </a:rPr>
                        <a:t>метод примера.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4307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b="1" i="1" dirty="0">
                          <a:solidFill>
                            <a:srgbClr val="00B050"/>
                          </a:solidFill>
                          <a:latin typeface="Monotype Corsiva" pitchFamily="66" charset="0"/>
                          <a:ea typeface="Times New Roman"/>
                        </a:rPr>
                        <a:t>Методы организации деятельности и формирования опыта </a:t>
                      </a:r>
                      <a:r>
                        <a:rPr lang="ru-RU" sz="2000" b="1" i="1" dirty="0" smtClean="0">
                          <a:solidFill>
                            <a:srgbClr val="00B050"/>
                          </a:solidFill>
                          <a:latin typeface="Monotype Corsiva" pitchFamily="66" charset="0"/>
                          <a:ea typeface="Times New Roman"/>
                        </a:rPr>
                        <a:t>духовного </a:t>
                      </a:r>
                      <a:r>
                        <a:rPr lang="ru-RU" sz="2000" b="1" i="1" dirty="0">
                          <a:solidFill>
                            <a:srgbClr val="00B050"/>
                          </a:solidFill>
                          <a:latin typeface="Monotype Corsiva" pitchFamily="66" charset="0"/>
                          <a:ea typeface="Times New Roman"/>
                        </a:rPr>
                        <a:t>поведения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>
                        <a:spcAft>
                          <a:spcPts val="0"/>
                        </a:spcAft>
                        <a:buFont typeface="Symbol"/>
                        <a:buChar char=""/>
                        <a:tabLst>
                          <a:tab pos="457200" algn="l"/>
                        </a:tabLst>
                      </a:pPr>
                      <a:r>
                        <a:rPr lang="ru-RU" sz="2000" b="1" i="1" dirty="0">
                          <a:solidFill>
                            <a:srgbClr val="00B050"/>
                          </a:solidFill>
                          <a:latin typeface="Monotype Corsiva" pitchFamily="66" charset="0"/>
                          <a:ea typeface="Times New Roman"/>
                        </a:rPr>
                        <a:t>Педагогическое требование, </a:t>
                      </a: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Symbol"/>
                        <a:buChar char=""/>
                        <a:tabLst>
                          <a:tab pos="457200" algn="l"/>
                        </a:tabLst>
                      </a:pPr>
                      <a:r>
                        <a:rPr lang="ru-RU" sz="2000" b="1" i="1" dirty="0">
                          <a:solidFill>
                            <a:srgbClr val="00B050"/>
                          </a:solidFill>
                          <a:latin typeface="Monotype Corsiva" pitchFamily="66" charset="0"/>
                          <a:ea typeface="Times New Roman"/>
                        </a:rPr>
                        <a:t>требование коллектива, </a:t>
                      </a: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Symbol"/>
                        <a:buChar char=""/>
                        <a:tabLst>
                          <a:tab pos="457200" algn="l"/>
                        </a:tabLst>
                      </a:pPr>
                      <a:r>
                        <a:rPr lang="ru-RU" sz="2000" b="1" i="1" dirty="0">
                          <a:solidFill>
                            <a:srgbClr val="00B050"/>
                          </a:solidFill>
                          <a:latin typeface="Monotype Corsiva" pitchFamily="66" charset="0"/>
                          <a:ea typeface="Times New Roman"/>
                        </a:rPr>
                        <a:t>общественное мнение, поручение, </a:t>
                      </a: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Symbol"/>
                        <a:buChar char=""/>
                        <a:tabLst>
                          <a:tab pos="457200" algn="l"/>
                        </a:tabLst>
                      </a:pPr>
                      <a:r>
                        <a:rPr lang="ru-RU" sz="2000" b="1" i="1" dirty="0">
                          <a:solidFill>
                            <a:srgbClr val="00B050"/>
                          </a:solidFill>
                          <a:latin typeface="Monotype Corsiva" pitchFamily="66" charset="0"/>
                          <a:ea typeface="Times New Roman"/>
                        </a:rPr>
                        <a:t>метод создания воспитывающих      ситуаций, </a:t>
                      </a: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Symbol"/>
                        <a:buChar char=""/>
                        <a:tabLst>
                          <a:tab pos="457200" algn="l"/>
                        </a:tabLst>
                      </a:pPr>
                      <a:r>
                        <a:rPr lang="ru-RU" sz="2000" b="1" i="1" dirty="0">
                          <a:solidFill>
                            <a:srgbClr val="00B050"/>
                          </a:solidFill>
                          <a:latin typeface="Monotype Corsiva" pitchFamily="66" charset="0"/>
                          <a:ea typeface="Times New Roman"/>
                        </a:rPr>
                        <a:t>коллективное творческое дело,  </a:t>
                      </a: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Symbol"/>
                        <a:buChar char=""/>
                        <a:tabLst>
                          <a:tab pos="457200" algn="l"/>
                        </a:tabLst>
                      </a:pPr>
                      <a:r>
                        <a:rPr lang="ru-RU" sz="2000" b="1" i="1" dirty="0">
                          <a:solidFill>
                            <a:srgbClr val="00B050"/>
                          </a:solidFill>
                          <a:latin typeface="Monotype Corsiva" pitchFamily="66" charset="0"/>
                          <a:ea typeface="Times New Roman"/>
                        </a:rPr>
                        <a:t>метод проектов.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1444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b="1" i="1">
                          <a:solidFill>
                            <a:srgbClr val="00B050"/>
                          </a:solidFill>
                          <a:latin typeface="Monotype Corsiva" pitchFamily="66" charset="0"/>
                          <a:ea typeface="Times New Roman"/>
                        </a:rPr>
                        <a:t>Методы стимулирования деятельности и поведения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>
                        <a:spcAft>
                          <a:spcPts val="0"/>
                        </a:spcAft>
                        <a:buFont typeface="Symbol"/>
                        <a:buChar char=""/>
                        <a:tabLst>
                          <a:tab pos="457200" algn="l"/>
                        </a:tabLst>
                      </a:pPr>
                      <a:r>
                        <a:rPr lang="ru-RU" sz="2000" b="1" i="1" dirty="0">
                          <a:solidFill>
                            <a:srgbClr val="00B050"/>
                          </a:solidFill>
                          <a:latin typeface="Monotype Corsiva" pitchFamily="66" charset="0"/>
                          <a:ea typeface="Times New Roman"/>
                        </a:rPr>
                        <a:t>Соревнование, поощрение, </a:t>
                      </a: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Symbol"/>
                        <a:buChar char=""/>
                        <a:tabLst>
                          <a:tab pos="457200" algn="l"/>
                        </a:tabLst>
                      </a:pPr>
                      <a:r>
                        <a:rPr lang="ru-RU" sz="2000" b="1" i="1" dirty="0">
                          <a:solidFill>
                            <a:srgbClr val="00B050"/>
                          </a:solidFill>
                          <a:latin typeface="Monotype Corsiva" pitchFamily="66" charset="0"/>
                          <a:ea typeface="Times New Roman"/>
                        </a:rPr>
                        <a:t>наказание, взаимовыручка,  </a:t>
                      </a: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Symbol"/>
                        <a:buChar char=""/>
                        <a:tabLst>
                          <a:tab pos="457200" algn="l"/>
                        </a:tabLst>
                      </a:pPr>
                      <a:r>
                        <a:rPr lang="ru-RU" sz="2000" b="1" i="1" dirty="0">
                          <a:solidFill>
                            <a:srgbClr val="00B050"/>
                          </a:solidFill>
                          <a:latin typeface="Monotype Corsiva" pitchFamily="66" charset="0"/>
                          <a:ea typeface="Times New Roman"/>
                        </a:rPr>
                        <a:t>создание ситуации успеха.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285720" y="214290"/>
            <a:ext cx="835824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Monotype Corsiva" pitchFamily="66" charset="0"/>
              </a:rPr>
              <a:t>Методы формирования нравственных качеств личности.</a:t>
            </a:r>
            <a:br>
              <a:rPr lang="ru-RU" sz="3200" b="1" dirty="0" smtClean="0">
                <a:solidFill>
                  <a:srgbClr val="FF0000"/>
                </a:solidFill>
                <a:latin typeface="Monotype Corsiva" pitchFamily="66" charset="0"/>
              </a:rPr>
            </a:br>
            <a:endParaRPr lang="ru-RU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500034" y="2214554"/>
          <a:ext cx="8001057" cy="3544391"/>
        </p:xfrm>
        <a:graphic>
          <a:graphicData uri="http://schemas.openxmlformats.org/drawingml/2006/table">
            <a:tbl>
              <a:tblPr/>
              <a:tblGrid>
                <a:gridCol w="4035833"/>
                <a:gridCol w="3965224"/>
              </a:tblGrid>
              <a:tr h="150019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chemeClr val="tx1"/>
                          </a:solidFill>
                          <a:latin typeface="Monotype Corsiva" pitchFamily="66" charset="0"/>
                          <a:ea typeface="Times New Roman"/>
                        </a:rPr>
                        <a:t>Формы работы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342900" lvl="0" indent="-342900" algn="just">
                        <a:spcAft>
                          <a:spcPts val="0"/>
                        </a:spcAft>
                        <a:buFont typeface="Bookman Old Style"/>
                        <a:buChar char="•"/>
                        <a:tabLst>
                          <a:tab pos="457200" algn="l"/>
                        </a:tabLst>
                      </a:pPr>
                      <a:r>
                        <a:rPr lang="ru-RU" sz="2400" dirty="0">
                          <a:solidFill>
                            <a:schemeClr val="tx1"/>
                          </a:solidFill>
                          <a:latin typeface="Monotype Corsiva" pitchFamily="66" charset="0"/>
                          <a:ea typeface="Times New Roman"/>
                        </a:rPr>
                        <a:t>Фронтальная,</a:t>
                      </a:r>
                    </a:p>
                    <a:p>
                      <a:pPr marL="342900" lvl="0" indent="-342900" algn="just">
                        <a:spcAft>
                          <a:spcPts val="0"/>
                        </a:spcAft>
                        <a:buFont typeface="Bookman Old Style"/>
                        <a:buChar char="•"/>
                        <a:tabLst>
                          <a:tab pos="457200" algn="l"/>
                        </a:tabLst>
                      </a:pPr>
                      <a:r>
                        <a:rPr lang="ru-RU" sz="2400" dirty="0">
                          <a:solidFill>
                            <a:schemeClr val="tx1"/>
                          </a:solidFill>
                          <a:latin typeface="Monotype Corsiva" pitchFamily="66" charset="0"/>
                          <a:ea typeface="Times New Roman"/>
                        </a:rPr>
                        <a:t> групповая,</a:t>
                      </a:r>
                    </a:p>
                    <a:p>
                      <a:pPr marL="342900" lvl="0" indent="-342900" algn="just">
                        <a:spcAft>
                          <a:spcPts val="0"/>
                        </a:spcAft>
                        <a:buFont typeface="Bookman Old Style"/>
                        <a:buChar char="•"/>
                        <a:tabLst>
                          <a:tab pos="457200" algn="l"/>
                        </a:tabLst>
                      </a:pPr>
                      <a:r>
                        <a:rPr lang="ru-RU" sz="2400" dirty="0">
                          <a:solidFill>
                            <a:schemeClr val="tx1"/>
                          </a:solidFill>
                          <a:latin typeface="Monotype Corsiva" pitchFamily="66" charset="0"/>
                          <a:ea typeface="Times New Roman"/>
                        </a:rPr>
                        <a:t> парная,</a:t>
                      </a:r>
                    </a:p>
                    <a:p>
                      <a:pPr marL="342900" lvl="0" indent="-342900" algn="just">
                        <a:spcAft>
                          <a:spcPts val="0"/>
                        </a:spcAft>
                        <a:buFont typeface="Bookman Old Style"/>
                        <a:buChar char="•"/>
                        <a:tabLst>
                          <a:tab pos="457200" algn="l"/>
                        </a:tabLst>
                      </a:pPr>
                      <a:r>
                        <a:rPr lang="ru-RU" sz="2400" dirty="0">
                          <a:solidFill>
                            <a:schemeClr val="tx1"/>
                          </a:solidFill>
                          <a:latin typeface="Monotype Corsiva" pitchFamily="66" charset="0"/>
                          <a:ea typeface="Times New Roman"/>
                        </a:rPr>
                        <a:t> индивидуальная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</a:tr>
              <a:tr h="87511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chemeClr val="tx1"/>
                          </a:solidFill>
                          <a:latin typeface="Monotype Corsiva" pitchFamily="66" charset="0"/>
                          <a:ea typeface="Times New Roman"/>
                        </a:rPr>
                        <a:t>Стиль взаимодействия педагога с учениками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indent="449580" algn="just"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chemeClr val="tx1"/>
                          </a:solidFill>
                          <a:latin typeface="Monotype Corsiva" pitchFamily="66" charset="0"/>
                          <a:ea typeface="Times New Roman"/>
                        </a:rPr>
                        <a:t>Диалог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</a:tr>
              <a:tr h="43755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chemeClr val="tx1"/>
                          </a:solidFill>
                          <a:latin typeface="Monotype Corsiva" pitchFamily="66" charset="0"/>
                          <a:ea typeface="Times New Roman"/>
                        </a:rPr>
                        <a:t>Позиция ученика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indent="449580" algn="just"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chemeClr val="tx1"/>
                          </a:solidFill>
                          <a:latin typeface="Monotype Corsiva" pitchFamily="66" charset="0"/>
                          <a:ea typeface="Times New Roman"/>
                        </a:rPr>
                        <a:t>Активная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</a:tr>
              <a:tr h="43755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chemeClr val="tx1"/>
                          </a:solidFill>
                          <a:latin typeface="Monotype Corsiva" pitchFamily="66" charset="0"/>
                          <a:ea typeface="Times New Roman"/>
                        </a:rPr>
                        <a:t>Мотивация ученика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indent="449580" algn="just"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chemeClr val="tx1"/>
                          </a:solidFill>
                          <a:latin typeface="Monotype Corsiva" pitchFamily="66" charset="0"/>
                          <a:ea typeface="Times New Roman"/>
                        </a:rPr>
                        <a:t>Внутренняя, целенаправленная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</a:tr>
            </a:tbl>
          </a:graphicData>
        </a:graphic>
      </p:graphicFrame>
      <p:sp>
        <p:nvSpPr>
          <p:cNvPr id="24577" name="Rectangle 1"/>
          <p:cNvSpPr>
            <a:spLocks noChangeArrowheads="1"/>
          </p:cNvSpPr>
          <p:nvPr/>
        </p:nvSpPr>
        <p:spPr bwMode="auto">
          <a:xfrm>
            <a:off x="571472" y="214290"/>
            <a:ext cx="8072494" cy="1600438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indent="449263" algn="ctr" fontAlgn="base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r>
              <a:rPr kumimoji="0" lang="ru-RU" sz="40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Monotype Corsiva" pitchFamily="66" charset="0"/>
                <a:ea typeface="Times New Roman" pitchFamily="18" charset="0"/>
                <a:cs typeface="Arial" pitchFamily="34" charset="0"/>
              </a:rPr>
              <a:t>Характерные моменты </a:t>
            </a:r>
            <a:r>
              <a:rPr lang="ru-RU" sz="4000" dirty="0" smtClean="0">
                <a:solidFill>
                  <a:srgbClr val="FF0000"/>
                </a:solidFill>
                <a:latin typeface="Monotype Corsiva" pitchFamily="66" charset="0"/>
                <a:ea typeface="Times New Roman" pitchFamily="18" charset="0"/>
                <a:cs typeface="Arial" pitchFamily="34" charset="0"/>
              </a:rPr>
              <a:t>урочной деятельности</a:t>
            </a:r>
            <a:endParaRPr kumimoji="0" lang="ru-RU" sz="40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Monotype Corsiva" pitchFamily="66" charset="0"/>
              <a:ea typeface="Times New Roman" pitchFamily="18" charset="0"/>
              <a:cs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Бумажная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890</TotalTime>
  <Words>805</Words>
  <Application>Microsoft Office PowerPoint</Application>
  <PresentationFormat>Экран (4:3)</PresentationFormat>
  <Paragraphs>198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Бумажная</vt:lpstr>
      <vt:lpstr> Попков  Андрей  Вячеславович</vt:lpstr>
      <vt:lpstr>Слайд 2</vt:lpstr>
      <vt:lpstr>Слайд 3</vt:lpstr>
      <vt:lpstr>Слайд 4</vt:lpstr>
      <vt:lpstr>Актуальность</vt:lpstr>
      <vt:lpstr>Слайд 6</vt:lpstr>
      <vt:lpstr>Слайд 7</vt:lpstr>
      <vt:lpstr>Слайд 8</vt:lpstr>
      <vt:lpstr>Слайд 9</vt:lpstr>
      <vt:lpstr>Слайд 10</vt:lpstr>
      <vt:lpstr>Слайд 11</vt:lpstr>
      <vt:lpstr>Новизна опыта</vt:lpstr>
      <vt:lpstr>Слайд 13</vt:lpstr>
      <vt:lpstr>Результативность опыта  (внутренняя)</vt:lpstr>
      <vt:lpstr>Результативность опыта  (внешняя). </vt:lpstr>
      <vt:lpstr>Слайд 16</vt:lpstr>
      <vt:lpstr>Распространения практических достижений  профессиональной деятельности </vt:lpstr>
      <vt:lpstr>Слайд 18</vt:lpstr>
      <vt:lpstr>Список  используемой  литературы</vt:lpstr>
      <vt:lpstr>Спасибо за внимание !!!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Попков  Андрей  Вячеславович</dc:title>
  <dc:creator>User</dc:creator>
  <cp:lastModifiedBy>User</cp:lastModifiedBy>
  <cp:revision>87</cp:revision>
  <dcterms:created xsi:type="dcterms:W3CDTF">2015-02-15T06:52:03Z</dcterms:created>
  <dcterms:modified xsi:type="dcterms:W3CDTF">2015-03-30T14:43:12Z</dcterms:modified>
</cp:coreProperties>
</file>