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0" r:id="rId33"/>
    <p:sldId id="288" r:id="rId34"/>
    <p:sldId id="289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08.06.2018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08.06.2018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today.kz/news/kazahstan/2014-02-28/487307-v-astane-proshla-prezentaciya-koncepcii-arxitekturnogo-proekta-astana-ekspo-2017" TargetMode="External"/><Relationship Id="rId2" Type="http://schemas.openxmlformats.org/officeDocument/2006/relationships/hyperlink" Target="http://24.kz/ru/news/social/item/195194-prezentatsiya-turisticheskikh-vozmozhnostej-astany-proshla-v-moskv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stana.gov.kz/ru/modules/material/42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501008"/>
            <a:ext cx="6858000" cy="990600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АСТАНА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229200"/>
            <a:ext cx="6858000" cy="5334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8600" b="1" cap="all" dirty="0">
                <a:solidFill>
                  <a:schemeClr val="tx1"/>
                </a:solidFill>
              </a:rPr>
              <a:t>ПРОШЛОЕ, НАСТОЯЩЕЕ, БУДУЩЕЕ</a:t>
            </a:r>
            <a:endParaRPr lang="ru-RU" sz="8600" b="1" dirty="0">
              <a:solidFill>
                <a:schemeClr val="tx1"/>
              </a:solidFill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601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74007"/>
            <a:ext cx="8136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 короткий срок было заасфальтировано около 36 километров улиц и тротуаров, высажено много зелени.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хоть как-то сгладить суровый климат горожане создавали парки, скверы, декоративные зеленые уголки. Вдоль улиц росли многолетние березы, сосны, ели, яблони, клены, тополя, карагач и другие древесные и кустарниковые породы.</a:t>
            </a:r>
          </a:p>
        </p:txBody>
      </p:sp>
      <p:pic>
        <p:nvPicPr>
          <p:cNvPr id="3" name="Рисунок 2" descr="http://www.voxpopuli.kz/img/inner/121/52/3-17791_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7704856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3558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oxpopuli.kz/img/inner/121/52/123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560840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5085184"/>
            <a:ext cx="77768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Дворец целинников уступал только Кремлёвскому Дворцу съездов. В настоящее время здание изменилось до неузнаваемости, претерпело значительную реконструкцию, и там разместился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астанинский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Конгресс-холл.</a:t>
            </a:r>
          </a:p>
        </p:txBody>
      </p:sp>
    </p:spTree>
    <p:extLst>
      <p:ext uri="{BB962C8B-B14F-4D97-AF65-F5344CB8AC3E}">
        <p14:creationId xmlns:p14="http://schemas.microsoft.com/office/powerpoint/2010/main" val="3444853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oxpopuli.kz/img/inner/121/52/12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08" y="764704"/>
            <a:ext cx="7715250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3090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oxpopuli.kz/img/inner/121/52/12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1" t="11852" r="10247" b="12406"/>
          <a:stretch/>
        </p:blipFill>
        <p:spPr bwMode="auto">
          <a:xfrm>
            <a:off x="323528" y="1052736"/>
            <a:ext cx="7776864" cy="49001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9656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oxpopuli.kz/img/inner/121/52/12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1" t="14629" r="10617" b="14816"/>
          <a:stretch/>
        </p:blipFill>
        <p:spPr bwMode="auto">
          <a:xfrm>
            <a:off x="395535" y="404665"/>
            <a:ext cx="7776863" cy="4608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5" y="5473005"/>
            <a:ext cx="77768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Росла и транспортная инфраструктура города. С освоением целины поток прибывающих в город значительно возрос. </a:t>
            </a:r>
          </a:p>
        </p:txBody>
      </p:sp>
    </p:spTree>
    <p:extLst>
      <p:ext uri="{BB962C8B-B14F-4D97-AF65-F5344CB8AC3E}">
        <p14:creationId xmlns:p14="http://schemas.microsoft.com/office/powerpoint/2010/main" val="2426455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oxpopuli.kz/img/inner/121/52/12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7715250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5733256"/>
            <a:ext cx="77152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 конце 50-х были налажена воздушная связь </a:t>
            </a:r>
          </a:p>
        </p:txBody>
      </p:sp>
    </p:spTree>
    <p:extLst>
      <p:ext uri="{BB962C8B-B14F-4D97-AF65-F5344CB8AC3E}">
        <p14:creationId xmlns:p14="http://schemas.microsoft.com/office/powerpoint/2010/main" val="4039435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oxpopuli.kz/img/inner/121/52/2-10649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59" y="188640"/>
            <a:ext cx="7242001" cy="39978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95535" y="4186461"/>
            <a:ext cx="763284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После обретения Казахстаном независимости в 1992 году город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переименовали— Акмола.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 1997 году в истории города произошел уже не первый, но самый значительный и крутой поворот. Бывший центр Целины указом Президента Назарбаева объявляется столицей Казахстана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Ранее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 1994 было принято постановление Верховного Совета Казахстана о переносе столицы из Алматы в Акмолу.</a:t>
            </a:r>
          </a:p>
        </p:txBody>
      </p:sp>
    </p:spTree>
    <p:extLst>
      <p:ext uri="{BB962C8B-B14F-4D97-AF65-F5344CB8AC3E}">
        <p14:creationId xmlns:p14="http://schemas.microsoft.com/office/powerpoint/2010/main" val="3412538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oxpopuli.kz/img/inner/121/52/2-11248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29" y="332657"/>
            <a:ext cx="7715250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4509120"/>
            <a:ext cx="83529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Через год после переноса столицы был объявлен международный конкурс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Генерального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плана развития Астаны.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нем приняло участие множество известных архитекторов и команд градостроителей со всего мира.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Международное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жюри выбрало проект знаменитого японского архитектора Кисе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Курокавы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22096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oxpopuli.kz/img/inner/121/52/-225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8161"/>
            <a:ext cx="7715250" cy="5781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1828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oxpopuli.kz/img/inner/121/52/87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7920880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4797152"/>
            <a:ext cx="792088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имволом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стал монумент «Астана-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Байтерек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». Проект был разработан по инициативе самого Президента, а его автором выступил архитектор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Акмурза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Рустембеков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Высота сооружения составила 97 метров, а при его строительстве было использовано 999 тонн металлоконструкций.</a:t>
            </a:r>
          </a:p>
        </p:txBody>
      </p:sp>
    </p:spTree>
    <p:extLst>
      <p:ext uri="{BB962C8B-B14F-4D97-AF65-F5344CB8AC3E}">
        <p14:creationId xmlns:p14="http://schemas.microsoft.com/office/powerpoint/2010/main" val="3148840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Астана: прошлое, настоящее, будуще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3" y="692696"/>
            <a:ext cx="8568952" cy="540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9155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oxpopuli.kz/img/inner/121/52/19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7715250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4797152"/>
            <a:ext cx="80648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 Астане самый огромный шатер в истории человечества. Торговый центр «Хан-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Шатыр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» стал символом города не менее значимым, чем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Байтерек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Высота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сооружения составляет 150 метров. </a:t>
            </a:r>
          </a:p>
        </p:txBody>
      </p:sp>
    </p:spTree>
    <p:extLst>
      <p:ext uri="{BB962C8B-B14F-4D97-AF65-F5344CB8AC3E}">
        <p14:creationId xmlns:p14="http://schemas.microsoft.com/office/powerpoint/2010/main" val="3343549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oxpopuli.kz/img/inner/121/52/284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8036"/>
            <a:ext cx="6995170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86838" y="5013176"/>
            <a:ext cx="77768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ирамида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Дворца мира и согласия, построенная в 2006 году. В основании сооружения находится квадрат со сторонами 62 на 62 метра.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Театральный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зал Дворца рассчитан на 1325 мест.</a:t>
            </a:r>
          </a:p>
        </p:txBody>
      </p:sp>
    </p:spTree>
    <p:extLst>
      <p:ext uri="{BB962C8B-B14F-4D97-AF65-F5344CB8AC3E}">
        <p14:creationId xmlns:p14="http://schemas.microsoft.com/office/powerpoint/2010/main" val="3709396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oxpopuli.kz/img/inner/121/52/294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2" y="836712"/>
            <a:ext cx="7715250" cy="5124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462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oxpopuli.kz/img/inner/121/52/84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7715250" cy="5124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0367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oxpopuli.kz/img/inner/121/52/86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66775"/>
            <a:ext cx="7715250" cy="5124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1330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oxpopuli.kz/img/inner/121/52/51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60204"/>
            <a:ext cx="7715250" cy="5124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8532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oxpopuli.kz/img/inner/121/52/63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866775"/>
            <a:ext cx="7715250" cy="5124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5470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oxpopuli.kz/img/inner/121/52/img_024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b="8148"/>
          <a:stretch/>
        </p:blipFill>
        <p:spPr bwMode="auto">
          <a:xfrm>
            <a:off x="395536" y="2204864"/>
            <a:ext cx="7715250" cy="4324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73539"/>
            <a:ext cx="799288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Таким образом, для архитектуры Астаны присущи установка на поиск, на инновации, путешествие в духовной сфере. Архитекторы Казахстана, используя предоставленную им возможность, превратили Астану в полигон апробации и генерации новых идей и концепций застройки города.</a:t>
            </a:r>
          </a:p>
        </p:txBody>
      </p:sp>
    </p:spTree>
    <p:extLst>
      <p:ext uri="{BB962C8B-B14F-4D97-AF65-F5344CB8AC3E}">
        <p14:creationId xmlns:p14="http://schemas.microsoft.com/office/powerpoint/2010/main" val="2382104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oxpopuli.kz/img/inner/121/52/13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3" t="23518" r="16420" b="21667"/>
          <a:stretch/>
        </p:blipFill>
        <p:spPr bwMode="auto">
          <a:xfrm>
            <a:off x="547936" y="548680"/>
            <a:ext cx="7488832" cy="4752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5732675"/>
            <a:ext cx="33373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ЭКСПО центр в проекте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255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oxpopuli.kz/img/inner/121/52/img_024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2" b="8314"/>
          <a:stretch/>
        </p:blipFill>
        <p:spPr bwMode="auto">
          <a:xfrm>
            <a:off x="1242037" y="332657"/>
            <a:ext cx="6145285" cy="34563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46228" y="3828969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Лидерство в энергетике и экологическом дизайне. Это рейтинговая система как инструмент измерения. Основным принципом строительства в нашем городе является устойчивость. Благодаря правильному управлению дизайном при строительстве зданий — форма зданий должна обеспечивать качественный естественный свет и вентиляцию. Например, крыша — основное возвышение, может состоять из зубчатых брусков, направленных на север и юг, пропускающих дневной свет и собирающих солнечный свет через вмонтированные в нее фотогальванические панели.</a:t>
            </a:r>
          </a:p>
        </p:txBody>
      </p:sp>
    </p:spTree>
    <p:extLst>
      <p:ext uri="{BB962C8B-B14F-4D97-AF65-F5344CB8AC3E}">
        <p14:creationId xmlns:p14="http://schemas.microsoft.com/office/powerpoint/2010/main" val="1270005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менялась Астана на протяжении ее существования и какие изменения ждут молодую столицу в будущем.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voxpopuli.kz/img/inner/121/52/2-5854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39" y="1340768"/>
            <a:ext cx="7715250" cy="4943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9772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799288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 настоящее время основная ветка железной дороги, в связи с ростом грузовых и пассажирских перевозок, испытывает некоторую перегруженность.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данный момент ж/д вокзал г. Астаны принимает и отправляет 2 117 000 пассажиров в год. Также через вокзал проходят грузовые составы. По прогнозам, пассажирооборот на 2030 год будет составлять 3 704 750 пассажиров в год. Проектом корректировки Генерального плана города Астаны до 2030 года предусмотрено изменение местоположения нового железнодорожного вокзала. Новый железнодорожный вокзал с пропускной способностью до 35 тысяч пассажиров в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сутки. Предлагаемый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вариант обеспечивает оптимальную транспортную связь с основными градостроительными узлами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Вокзал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предусмотрен для пассажирских скоростных перевозок с общей площадью размещения вокзального комплекса 95 га, причем подъездные пути на протяжении 4,5 км проходят в надземном исполнении на опорах по территории зеленого коридора.</a:t>
            </a:r>
          </a:p>
        </p:txBody>
      </p:sp>
    </p:spTree>
    <p:extLst>
      <p:ext uri="{BB962C8B-B14F-4D97-AF65-F5344CB8AC3E}">
        <p14:creationId xmlns:p14="http://schemas.microsoft.com/office/powerpoint/2010/main" val="3788683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oxpopuli.kz/img/inner/121/52/img_169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b="8333"/>
          <a:stretch/>
        </p:blipFill>
        <p:spPr bwMode="auto">
          <a:xfrm>
            <a:off x="323528" y="1052736"/>
            <a:ext cx="7715250" cy="4314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01446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136339"/>
            <a:ext cx="78488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Транспортные проблемы, безусловно, являются для нас самыми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важными,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 ближайшее время транспортная система будет оптимизирована.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нужно не просто решать эти проблемы, а стараться предотвратить их появление еще на этапе проектирования. Для этого необходимо четко разделять районы бизнес-центров и жилую застройку.</a:t>
            </a:r>
          </a:p>
        </p:txBody>
      </p:sp>
    </p:spTree>
    <p:extLst>
      <p:ext uri="{BB962C8B-B14F-4D97-AF65-F5344CB8AC3E}">
        <p14:creationId xmlns:p14="http://schemas.microsoft.com/office/powerpoint/2010/main" val="4276940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oxpopuli.kz/img/inner/121/52/img_1688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8" b="8333"/>
          <a:stretch/>
        </p:blipFill>
        <p:spPr bwMode="auto">
          <a:xfrm>
            <a:off x="395536" y="1052736"/>
            <a:ext cx="7715250" cy="4295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19591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79208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Для решения комплекса проблем, связанных с быстрым ростом автомобилизации предусматривается: увеличение плотности улично-дорожной сети за счет строительства и реконструкций как магистральных, так и местных улиц в новых и реконструируемых районах;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протяженности магистральных улиц, в том числе реконструкция и строительство малой кольцевой автодороги и «системы трех параллельных улиц»; строительство развязок, эстакад, путепроводов, пешеходных переходов; строительство мостов через реки, путепроводов через железную дорогу для уменьшения разобщенности территории города; создание эффективных автоматизированных систем информации, управления, контроля и регулирования движения транспорта и пешеходов (ЦУТ); создание системы перехватывающих стоянок, въездных многофункциональных комплексов (терминалов), грузовых сортировочных авто и ж/д станции, автопарки в шести запланированных районах и другие меры, которые помогут оптимизировать транспорт.</a:t>
            </a:r>
          </a:p>
        </p:txBody>
      </p:sp>
    </p:spTree>
    <p:extLst>
      <p:ext uri="{BB962C8B-B14F-4D97-AF65-F5344CB8AC3E}">
        <p14:creationId xmlns:p14="http://schemas.microsoft.com/office/powerpoint/2010/main" val="39554590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hlinkClick r:id="rId2"/>
              </a:rPr>
              <a:t>Источники:</a:t>
            </a:r>
          </a:p>
          <a:p>
            <a:pPr algn="ctr"/>
            <a:r>
              <a:rPr lang="ru-RU" dirty="0" smtClean="0">
                <a:hlinkClick r:id="rId2"/>
              </a:rPr>
              <a:t>1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24.kz/ru/news/social/item/195194-prezentatsiya-turisticheskikh-vozmozhnostej-astany-proshla-v-moskve</a:t>
            </a:r>
            <a:endParaRPr lang="ru-RU" dirty="0" smtClean="0"/>
          </a:p>
          <a:p>
            <a:pPr algn="ctr"/>
            <a:r>
              <a:rPr lang="ru-RU" dirty="0" smtClean="0">
                <a:hlinkClick r:id="rId3"/>
              </a:rPr>
              <a:t>2.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today.kz/news/kazahstan/2014-02-28/487307-v-astane-proshla-prezentaciya-koncepcii-arxitekturnogo-proekta-astana-ekspo-2017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>
                <a:hlinkClick r:id="rId4"/>
              </a:rPr>
              <a:t>3.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astana.gov.kz/ru/modules/material/42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67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792088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Самые ранние следы человеческой деятельности на территории современной Астаны датируются бронзовым веком. В более позднее время через эту местность проходили караванные пути.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Новый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этап в истории города начался в 30-е годы XIX-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века. Султаны Среднего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жуза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из 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Карпыкской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 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Куандыкской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волостей обратились к царскому правительству с просьбой защитить их земли от набегов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кокандцев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 разбойничьих шаек, промышлявших в этом районе.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этой целью, а также для защиты торговых караванов в 1830 году было принято решение построить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укрепление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 урочище Ак-Мола.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строительства была сформирована команда из 52-х человек под началом инженера-подпоручика Попова. Сначала было построено только несколько саманных казарм и деревянных домов. Позже появился дом окружного приказа и дома для чиновников. Для обороны приказа было построено сомкнутое полевое укрепление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..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Остатки фортов и башен укрепления простояли вплоть до 20-х годов ХХ-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века.</a:t>
            </a:r>
          </a:p>
        </p:txBody>
      </p:sp>
    </p:spTree>
    <p:extLst>
      <p:ext uri="{BB962C8B-B14F-4D97-AF65-F5344CB8AC3E}">
        <p14:creationId xmlns:p14="http://schemas.microsoft.com/office/powerpoint/2010/main" val="1144903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oxpopuli.kz/img/inner/121/52/12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7" t="20370" r="20617" b="19444"/>
          <a:stretch/>
        </p:blipFill>
        <p:spPr bwMode="auto">
          <a:xfrm>
            <a:off x="467544" y="332656"/>
            <a:ext cx="7488832" cy="4320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4797152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26 сентября 1862 года </a:t>
            </a:r>
            <a:r>
              <a:rPr lang="ru-RU" b="1" dirty="0" err="1"/>
              <a:t>Акмолинск</a:t>
            </a:r>
            <a:r>
              <a:rPr lang="ru-RU" b="1" dirty="0"/>
              <a:t> получил статус города</a:t>
            </a:r>
            <a:r>
              <a:rPr lang="ru-RU" b="1" dirty="0" smtClean="0"/>
              <a:t>. В переводе— </a:t>
            </a:r>
            <a:r>
              <a:rPr lang="ru-RU" b="1" dirty="0"/>
              <a:t>«белая благодать» и «белая могила</a:t>
            </a:r>
            <a:r>
              <a:rPr lang="ru-RU" b="1" dirty="0" smtClean="0"/>
              <a:t>». </a:t>
            </a:r>
            <a:r>
              <a:rPr lang="ru-RU" b="1" dirty="0"/>
              <a:t>Благодаря выгодному расположению на пути торговых перевозок между Средней Азией и Сибирью молодой город становится привлекательным с точки зрения коммерции. </a:t>
            </a:r>
            <a:endParaRPr lang="ru-RU" b="1" dirty="0" smtClean="0"/>
          </a:p>
          <a:p>
            <a:r>
              <a:rPr lang="ru-RU" b="1" dirty="0" smtClean="0"/>
              <a:t>Сюда </a:t>
            </a:r>
            <a:r>
              <a:rPr lang="ru-RU" b="1" dirty="0"/>
              <a:t>прибывали переселенцы из различных областей России и Украины, а сельское население области селилось вблизи городских стен.</a:t>
            </a:r>
          </a:p>
        </p:txBody>
      </p:sp>
    </p:spTree>
    <p:extLst>
      <p:ext uri="{BB962C8B-B14F-4D97-AF65-F5344CB8AC3E}">
        <p14:creationId xmlns:p14="http://schemas.microsoft.com/office/powerpoint/2010/main" val="2022387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oxpopuli.kz/img/inner/121/52/12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 t="6481" r="10741" b="7037"/>
          <a:stretch/>
        </p:blipFill>
        <p:spPr bwMode="auto">
          <a:xfrm>
            <a:off x="467544" y="332656"/>
            <a:ext cx="7704856" cy="56886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7725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759" y="332656"/>
            <a:ext cx="80648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концу 60-х годов XIX-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века население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Акмолинска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уже достигло 5 тысяч человек.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городе развивалась кустарная промышленность, появились кирпичные и кожевенные предприятия. Предприимчивые жители строили ветряные мельницы для производства муки.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открыто 3 городских и 12 церковно-приходских школ, а также несколько сельскохозяйственных училищ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 началу Первой мировой войны население города приблизилось к 15 тысячам человек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voxpopuli.kz/img/inner/121/52/2-3154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01008"/>
            <a:ext cx="5441801" cy="30091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4934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35292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 предвоенный период город становится центром железнодорожного строительства.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39-м году начались работы по прокладке железной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дороги.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Акмолинск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становится городом железнодорожников и начинает интенсивно застраиваться.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годы Великой Отечественной войны в город передислоцируют промышленные предприятия из прифронтовых регионов.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жителей росло за счет эвакуированных людей и представителей народов, депортированных в Казахстан.</a:t>
            </a:r>
          </a:p>
        </p:txBody>
      </p:sp>
      <p:pic>
        <p:nvPicPr>
          <p:cNvPr id="3" name="Рисунок 2" descr="http://www.voxpopuli.kz/img/inner/121/52/2-518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1" y="3448460"/>
            <a:ext cx="6408712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7643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7992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Все изменилось в 1954-м с постановления правительства СССР об освоении целинных и залежных земель. За короткий период времени в 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Акмолинскую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область прибыло свыше 270 тысяч человек. Только за 1954-й год было распахано 710 тыс. гектаров целины.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 1961-м его переименовывают в Целиноград.</a:t>
            </a:r>
          </a:p>
        </p:txBody>
      </p:sp>
      <p:pic>
        <p:nvPicPr>
          <p:cNvPr id="3" name="Рисунок 2" descr="http://www.voxpopuli.kz/img/inner/121/52/4-896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7704856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28875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65</TotalTime>
  <Words>129</Words>
  <Application>Microsoft Office PowerPoint</Application>
  <PresentationFormat>Экран (4:3)</PresentationFormat>
  <Paragraphs>46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Соседство</vt:lpstr>
      <vt:lpstr>АСТАНА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АСТАНА</dc:title>
  <dc:creator>Home</dc:creator>
  <cp:lastModifiedBy>Home</cp:lastModifiedBy>
  <cp:revision>9</cp:revision>
  <dcterms:created xsi:type="dcterms:W3CDTF">2018-02-08T19:26:38Z</dcterms:created>
  <dcterms:modified xsi:type="dcterms:W3CDTF">2018-06-07T21:14:24Z</dcterms:modified>
</cp:coreProperties>
</file>