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4a" ContentType="audio/mp4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notesMasterIdLst>
    <p:notesMasterId r:id="rId2"/>
  </p:notesMasterIdLst>
  <p:sldIdLst>
    <p:sldId id="256" r:id="rId3"/>
    <p:sldId id="277" r:id="rId4"/>
    <p:sldId id="308" r:id="rId5"/>
    <p:sldId id="258" r:id="rId6"/>
    <p:sldId id="260" r:id="rId7"/>
    <p:sldId id="259" r:id="rId8"/>
    <p:sldId id="261" r:id="rId9"/>
    <p:sldId id="262" r:id="rId10"/>
    <p:sldId id="263" r:id="rId11"/>
    <p:sldId id="310" r:id="rId12"/>
    <p:sldId id="311" r:id="rId13"/>
    <p:sldId id="312" r:id="rId14"/>
    <p:sldId id="283" r:id="rId15"/>
    <p:sldId id="265" r:id="rId16"/>
    <p:sldId id="264" r:id="rId17"/>
    <p:sldId id="268" r:id="rId18"/>
    <p:sldId id="271" r:id="rId19"/>
    <p:sldId id="269" r:id="rId20"/>
    <p:sldId id="313" r:id="rId21"/>
    <p:sldId id="314" r:id="rId22"/>
  </p:sldIdLst>
  <p:sldSz cx="12192000" cy="6858000"/>
  <p:notesSz cx="6858000" cy="91440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2371" autoAdjust="0"/>
  </p:normalViewPr>
  <p:slideViewPr>
    <p:cSldViewPr snapToGrid="0">
      <p:cViewPr varScale="1">
        <p:scale>
          <a:sx n="80" d="100"/>
          <a:sy n="80" d="100"/>
        </p:scale>
        <p:origin x="120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tags" Target="tags/tag2.xml" /><Relationship Id="rId24" Type="http://schemas.openxmlformats.org/officeDocument/2006/relationships/presProps" Target="presProps.xml" /><Relationship Id="rId25" Type="http://schemas.openxmlformats.org/officeDocument/2006/relationships/viewProps" Target="viewProps.xml" /><Relationship Id="rId26" Type="http://schemas.openxmlformats.org/officeDocument/2006/relationships/theme" Target="theme/theme1.xml" /><Relationship Id="rId27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BBC81-8180-45C4-A328-62F1A4ED0154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3C7F5-905A-4975-AD66-06AF98B5A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66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3A85E1-A0FA-4325-9A31-8A258EA2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F42C2-3523-4D68-AA5F-2F8DF04984B4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71268B-BCE2-43C3-B2CC-23F5DD66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87820A-51EA-4526-90DA-83FC9445D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E8914-C580-4C48-AC85-53954C93B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04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7540" p14:dur="2000"/>
    </mc:Choice>
    <mc:Fallback>
      <p:transition spd="slow" advClick="0" advTm="7540"/>
    </mc:Fallback>
  </mc:AlternateContent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56342-A091-435F-B43F-2CB8D877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557357-7D58-440C-9184-8AD40610D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5E0091-F27D-4B44-910A-D58E74468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F42C2-3523-4D68-AA5F-2F8DF04984B4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D432B5-255F-4F86-9400-72E6069E4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5A2A-6938-4B09-9768-0AE675916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E8914-C580-4C48-AC85-53954C93B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00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>
    <mc:Choice xmlns:p14="http://schemas.microsoft.com/office/powerpoint/2010/main" Requires="p14">
      <p:transition spd="slow" advClick="0" advTm="7540" p14:dur="2000"/>
    </mc:Choice>
    <mc:Fallback>
      <p:transition spd="slow" advClick="0" advTm="7540"/>
    </mc:Fallback>
  </mc:AlternateContent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png" /><Relationship Id="rId4" Type="http://schemas.microsoft.com/office/2007/relationships/media" Target="../media/media1.m4a" /><Relationship Id="rId5" Type="http://schemas.microsoft.com/office/2007/relationships/media" Target="../media/media1.m4a" TargetMode="Interna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microsoft.com/office/2007/relationships/media" Target="../media/media10.m4a" /><Relationship Id="rId4" Type="http://schemas.microsoft.com/office/2007/relationships/media" Target="../media/media10.m4a" TargetMode="Interna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microsoft.com/office/2007/relationships/media" Target="../media/media11.m4a" /><Relationship Id="rId4" Type="http://schemas.microsoft.com/office/2007/relationships/media" Target="../media/media11.m4a" TargetMode="Interna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jpeg" /><Relationship Id="rId3" Type="http://schemas.openxmlformats.org/officeDocument/2006/relationships/image" Target="../media/image6.jpeg" /><Relationship Id="rId4" Type="http://schemas.openxmlformats.org/officeDocument/2006/relationships/image" Target="../media/image7.jpeg" /><Relationship Id="rId5" Type="http://schemas.openxmlformats.org/officeDocument/2006/relationships/image" Target="../media/image2.png" /><Relationship Id="rId6" Type="http://schemas.microsoft.com/office/2007/relationships/media" Target="../media/media12.m4a" /><Relationship Id="rId7" Type="http://schemas.microsoft.com/office/2007/relationships/media" Target="../media/media12.m4a" TargetMode="Interna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.jpeg" /><Relationship Id="rId3" Type="http://schemas.openxmlformats.org/officeDocument/2006/relationships/image" Target="../media/image9.jpeg" /><Relationship Id="rId4" Type="http://schemas.openxmlformats.org/officeDocument/2006/relationships/image" Target="../media/image10.jpeg" /><Relationship Id="rId5" Type="http://schemas.openxmlformats.org/officeDocument/2006/relationships/image" Target="../media/image11.jpeg" /><Relationship Id="rId6" Type="http://schemas.openxmlformats.org/officeDocument/2006/relationships/image" Target="../media/image12.jpeg" /><Relationship Id="rId7" Type="http://schemas.openxmlformats.org/officeDocument/2006/relationships/image" Target="../media/image2.png" /><Relationship Id="rId8" Type="http://schemas.microsoft.com/office/2007/relationships/media" Target="../media/media13.m4a" /><Relationship Id="rId9" Type="http://schemas.microsoft.com/office/2007/relationships/media" Target="../media/media13.m4a" TargetMode="Interna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jpeg" /><Relationship Id="rId3" Type="http://schemas.openxmlformats.org/officeDocument/2006/relationships/image" Target="../media/image14.jpeg" /><Relationship Id="rId4" Type="http://schemas.openxmlformats.org/officeDocument/2006/relationships/image" Target="../media/image15.jpeg" /><Relationship Id="rId5" Type="http://schemas.openxmlformats.org/officeDocument/2006/relationships/image" Target="../media/image2.png" /><Relationship Id="rId6" Type="http://schemas.microsoft.com/office/2007/relationships/media" Target="../media/media14.m4a" /><Relationship Id="rId7" Type="http://schemas.microsoft.com/office/2007/relationships/media" Target="../media/media14.m4a" TargetMode="Interna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.jpeg" /><Relationship Id="rId3" Type="http://schemas.openxmlformats.org/officeDocument/2006/relationships/image" Target="../media/image17.jpeg" /><Relationship Id="rId4" Type="http://schemas.openxmlformats.org/officeDocument/2006/relationships/image" Target="../media/image18.jpeg" /><Relationship Id="rId5" Type="http://schemas.openxmlformats.org/officeDocument/2006/relationships/image" Target="../media/image2.png" /><Relationship Id="rId6" Type="http://schemas.microsoft.com/office/2007/relationships/media" Target="../media/media15.m4a" /><Relationship Id="rId7" Type="http://schemas.microsoft.com/office/2007/relationships/media" Target="../media/media15.m4a" TargetMode="Interna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.jpeg" /><Relationship Id="rId3" Type="http://schemas.openxmlformats.org/officeDocument/2006/relationships/image" Target="../media/image20.jpeg" /><Relationship Id="rId4" Type="http://schemas.openxmlformats.org/officeDocument/2006/relationships/image" Target="../media/image21.jpeg" /><Relationship Id="rId5" Type="http://schemas.openxmlformats.org/officeDocument/2006/relationships/image" Target="../media/image2.png" /><Relationship Id="rId6" Type="http://schemas.microsoft.com/office/2007/relationships/media" Target="../media/media16.m4a" /><Relationship Id="rId7" Type="http://schemas.microsoft.com/office/2007/relationships/media" Target="../media/media16.m4a" TargetMode="Interna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2.jpeg" /><Relationship Id="rId3" Type="http://schemas.openxmlformats.org/officeDocument/2006/relationships/image" Target="../media/image23.jpeg" /><Relationship Id="rId4" Type="http://schemas.openxmlformats.org/officeDocument/2006/relationships/image" Target="../media/image24.jpeg" /><Relationship Id="rId5" Type="http://schemas.openxmlformats.org/officeDocument/2006/relationships/image" Target="../media/image25.jpeg" /><Relationship Id="rId6" Type="http://schemas.openxmlformats.org/officeDocument/2006/relationships/image" Target="../media/image2.png" /><Relationship Id="rId7" Type="http://schemas.microsoft.com/office/2007/relationships/media" Target="../media/media17.m4a" /><Relationship Id="rId8" Type="http://schemas.microsoft.com/office/2007/relationships/media" Target="../media/media17.m4a" TargetMode="Interna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media" Target="../media/media18.m4a" TargetMode="Internal" /><Relationship Id="rId11" Type="http://schemas.openxmlformats.org/officeDocument/2006/relationships/tags" Target="../tags/tag1.xml" /><Relationship Id="rId2" Type="http://schemas.openxmlformats.org/officeDocument/2006/relationships/image" Target="../media/image26.jpeg" /><Relationship Id="rId3" Type="http://schemas.openxmlformats.org/officeDocument/2006/relationships/image" Target="../media/image27.jpeg" /><Relationship Id="rId4" Type="http://schemas.openxmlformats.org/officeDocument/2006/relationships/image" Target="../media/image28.jpeg" /><Relationship Id="rId5" Type="http://schemas.openxmlformats.org/officeDocument/2006/relationships/image" Target="../media/image29.jpeg" /><Relationship Id="rId6" Type="http://schemas.openxmlformats.org/officeDocument/2006/relationships/image" Target="../media/image30.jpeg" /><Relationship Id="rId7" Type="http://schemas.openxmlformats.org/officeDocument/2006/relationships/image" Target="../media/image31.jpeg" /><Relationship Id="rId8" Type="http://schemas.openxmlformats.org/officeDocument/2006/relationships/image" Target="../media/image2.png" /><Relationship Id="rId9" Type="http://schemas.microsoft.com/office/2007/relationships/media" Target="../media/media18.m4a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7.jpeg" /><Relationship Id="rId11" Type="http://schemas.openxmlformats.org/officeDocument/2006/relationships/image" Target="../media/image38.jpeg" /><Relationship Id="rId12" Type="http://schemas.openxmlformats.org/officeDocument/2006/relationships/image" Target="../media/image39.jpeg" /><Relationship Id="rId13" Type="http://schemas.openxmlformats.org/officeDocument/2006/relationships/image" Target="../media/image40.jpeg" /><Relationship Id="rId14" Type="http://schemas.openxmlformats.org/officeDocument/2006/relationships/image" Target="../media/image41.jpeg" /><Relationship Id="rId15" Type="http://schemas.openxmlformats.org/officeDocument/2006/relationships/image" Target="../media/image42.jpeg" /><Relationship Id="rId16" Type="http://schemas.openxmlformats.org/officeDocument/2006/relationships/image" Target="../media/image43.jpeg" /><Relationship Id="rId17" Type="http://schemas.openxmlformats.org/officeDocument/2006/relationships/image" Target="../media/image44.jpeg" /><Relationship Id="rId18" Type="http://schemas.openxmlformats.org/officeDocument/2006/relationships/image" Target="../media/image45.jpeg" /><Relationship Id="rId19" Type="http://schemas.openxmlformats.org/officeDocument/2006/relationships/image" Target="../media/image46.jpeg" /><Relationship Id="rId2" Type="http://schemas.openxmlformats.org/officeDocument/2006/relationships/image" Target="../media/image2.png" /><Relationship Id="rId20" Type="http://schemas.openxmlformats.org/officeDocument/2006/relationships/image" Target="../media/image47.jpeg" /><Relationship Id="rId21" Type="http://schemas.openxmlformats.org/officeDocument/2006/relationships/image" Target="../media/image48.jpeg" /><Relationship Id="rId22" Type="http://schemas.openxmlformats.org/officeDocument/2006/relationships/image" Target="../media/image49.jpeg" /><Relationship Id="rId23" Type="http://schemas.openxmlformats.org/officeDocument/2006/relationships/image" Target="../media/image50.jpeg" /><Relationship Id="rId24" Type="http://schemas.openxmlformats.org/officeDocument/2006/relationships/image" Target="../media/image51.jpeg" /><Relationship Id="rId25" Type="http://schemas.openxmlformats.org/officeDocument/2006/relationships/image" Target="../media/image52.jpeg" /><Relationship Id="rId26" Type="http://schemas.openxmlformats.org/officeDocument/2006/relationships/image" Target="../media/image53.jpeg" /><Relationship Id="rId27" Type="http://schemas.openxmlformats.org/officeDocument/2006/relationships/image" Target="../media/image54.jpeg" /><Relationship Id="rId28" Type="http://schemas.openxmlformats.org/officeDocument/2006/relationships/image" Target="../media/image55.jpeg" /><Relationship Id="rId3" Type="http://schemas.microsoft.com/office/2007/relationships/media" Target="../media/media19.m4a" /><Relationship Id="rId4" Type="http://schemas.microsoft.com/office/2007/relationships/media" Target="../media/media19.m4a" TargetMode="Internal" /><Relationship Id="rId5" Type="http://schemas.openxmlformats.org/officeDocument/2006/relationships/image" Target="../media/image32.jpeg" /><Relationship Id="rId6" Type="http://schemas.openxmlformats.org/officeDocument/2006/relationships/image" Target="../media/image33.jpeg" /><Relationship Id="rId7" Type="http://schemas.openxmlformats.org/officeDocument/2006/relationships/image" Target="../media/image34.jpeg" /><Relationship Id="rId8" Type="http://schemas.openxmlformats.org/officeDocument/2006/relationships/image" Target="../media/image35.jpeg" /><Relationship Id="rId9" Type="http://schemas.openxmlformats.org/officeDocument/2006/relationships/image" Target="../media/image36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jpeg" /><Relationship Id="rId3" Type="http://schemas.openxmlformats.org/officeDocument/2006/relationships/image" Target="../media/image4.png" /><Relationship Id="rId4" Type="http://schemas.openxmlformats.org/officeDocument/2006/relationships/image" Target="../media/image2.png" /><Relationship Id="rId5" Type="http://schemas.microsoft.com/office/2007/relationships/media" Target="../media/media2.m4a" /><Relationship Id="rId6" Type="http://schemas.microsoft.com/office/2007/relationships/media" Target="../media/media2.m4a" TargetMode="Interna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microsoft.com/office/2007/relationships/media" Target="../media/media3.m4a" /><Relationship Id="rId4" Type="http://schemas.microsoft.com/office/2007/relationships/media" Target="../media/media3.m4a" TargetMode="Interna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microsoft.com/office/2007/relationships/media" Target="../media/media4.m4a" /><Relationship Id="rId4" Type="http://schemas.microsoft.com/office/2007/relationships/media" Target="../media/media4.m4a" TargetMode="Interna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microsoft.com/office/2007/relationships/media" Target="../media/media5.m4a" /><Relationship Id="rId4" Type="http://schemas.microsoft.com/office/2007/relationships/media" Target="../media/media5.m4a" TargetMode="Interna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microsoft.com/office/2007/relationships/media" Target="../media/media6.m4a" /><Relationship Id="rId4" Type="http://schemas.microsoft.com/office/2007/relationships/media" Target="../media/media6.m4a" TargetMode="Interna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microsoft.com/office/2007/relationships/media" Target="../media/media7.m4a" /><Relationship Id="rId4" Type="http://schemas.microsoft.com/office/2007/relationships/media" Target="../media/media7.m4a" TargetMode="Interna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microsoft.com/office/2007/relationships/media" Target="../media/media8.m4a" /><Relationship Id="rId4" Type="http://schemas.microsoft.com/office/2007/relationships/media" Target="../media/media8.m4a" TargetMode="Interna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microsoft.com/office/2007/relationships/media" Target="../media/media9.m4a" /><Relationship Id="rId4" Type="http://schemas.microsoft.com/office/2007/relationships/media" Target="../media/media9.m4a" TargetMode="Interna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C4D5B8-85D9-06F1-12AA-2B3B705F3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AB7655-95F2-40E9-BDCC-1B4273DD8899}"/>
              </a:ext>
            </a:extLst>
          </p:cNvPr>
          <p:cNvSpPr txBox="1"/>
          <p:nvPr/>
        </p:nvSpPr>
        <p:spPr>
          <a:xfrm>
            <a:off x="1654628" y="1732085"/>
            <a:ext cx="82999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«Адвент- календарь, </a:t>
            </a:r>
          </a:p>
          <a:p>
            <a:pPr algn="ctr"/>
            <a:r>
              <a:rPr lang="ru-RU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инновационная игровая форма поддержки инициативы детей»</a:t>
            </a:r>
          </a:p>
        </p:txBody>
      </p:sp>
      <p:pic>
        <p:nvPicPr>
          <p:cNvPr id="3" name="Каменская улица 2">
            <a:hlinkClick action="ppaction://media"/>
            <a:extLst>
              <a:ext uri="{FF2B5EF4-FFF2-40B4-BE49-F238E27FC236}">
                <a16:creationId xmlns:a16="http://schemas.microsoft.com/office/drawing/2014/main" id="{419C9C23-F509-5838-FCAE-D670BB2EF1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4484" y="6120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8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404" p14:dur="2000"/>
    </mc:Choice>
    <mc:Fallback>
      <p:transition spd="slow" advClick="0" advTm="4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4"/>
        <p14:stopEvt time="322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" name="Таблица 11">
            <a:extLst>
              <a:ext uri="{FF2B5EF4-FFF2-40B4-BE49-F238E27FC236}">
                <a16:creationId xmlns:a16="http://schemas.microsoft.com/office/drawing/2014/main" id="{9C824D21-C102-1641-5B2D-368D6C010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189681"/>
              </p:ext>
            </p:extLst>
          </p:nvPr>
        </p:nvGraphicFramePr>
        <p:xfrm>
          <a:off x="323557" y="896381"/>
          <a:ext cx="11446076" cy="5424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064">
                  <a:extLst>
                    <a:ext uri="{9D8B030D-6E8A-4147-A177-3AD203B41FA5}">
                      <a16:colId xmlns:a16="http://schemas.microsoft.com/office/drawing/2014/main" val="730105784"/>
                    </a:ext>
                  </a:extLst>
                </a:gridCol>
                <a:gridCol w="7591786">
                  <a:extLst>
                    <a:ext uri="{9D8B030D-6E8A-4147-A177-3AD203B41FA5}">
                      <a16:colId xmlns:a16="http://schemas.microsoft.com/office/drawing/2014/main" val="1752237724"/>
                    </a:ext>
                  </a:extLst>
                </a:gridCol>
                <a:gridCol w="3024226">
                  <a:extLst>
                    <a:ext uri="{9D8B030D-6E8A-4147-A177-3AD203B41FA5}">
                      <a16:colId xmlns:a16="http://schemas.microsoft.com/office/drawing/2014/main" val="454748718"/>
                    </a:ext>
                  </a:extLst>
                </a:gridCol>
              </a:tblGrid>
              <a:tr h="318791">
                <a:tc>
                  <a:txBody>
                    <a:bodyPr vert="horz" wrap="square"/>
                    <a:lstStyle/>
                    <a:p>
                      <a:r>
                        <a:rPr lang="ru-RU"/>
                        <a:t>№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/>
                        <a:t> мероприятие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/>
                        <a:t>сроки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657148"/>
                  </a:ext>
                </a:extLst>
              </a:tr>
              <a:tr h="856466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Написание писем с новогодними пожеланиями солдатам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декабря (пятница)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001397"/>
                  </a:ext>
                </a:extLst>
              </a:tr>
              <a:tr h="91440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Подбор и изготовление экспонатов для выставки «Символ нового года»</a:t>
                      </a:r>
                    </a:p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Написание писем Деду Морозу для новогодней почты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 24 декабря (суббота, воскресенье)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453489"/>
                  </a:ext>
                </a:extLst>
              </a:tr>
              <a:tr h="761542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Оформление выставки «Символ нового года»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декабря (понедельник)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321850"/>
                  </a:ext>
                </a:extLst>
              </a:tr>
              <a:tr h="71763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Встреча снеговика- почтовика, отправление писем Деду Морозу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декабря (вторник)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284407"/>
                  </a:ext>
                </a:extLst>
              </a:tr>
              <a:tr h="779929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 i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Новогодний утренник.</a:t>
                      </a:r>
                    </a:p>
                    <a:p>
                      <a:r>
                        <a:rPr lang="ru-RU" sz="1800" b="1" i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Новогодняя фотосессия.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декабря (среда)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848226"/>
                  </a:ext>
                </a:extLst>
              </a:tr>
              <a:tr h="102893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коллективной работы для выставки детского сада «Новый год стучится в дверь!»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декабря (четверг)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975306"/>
                  </a:ext>
                </a:extLst>
              </a:tr>
            </a:tbl>
          </a:graphicData>
        </a:graphic>
      </p:graphicFrame>
      <p:pic>
        <p:nvPicPr>
          <p:cNvPr id="3" name="10">
            <a:hlinkClick action="ppaction://media"/>
            <a:extLst>
              <a:ext uri="{FF2B5EF4-FFF2-40B4-BE49-F238E27FC236}">
                <a16:creationId xmlns:a16="http://schemas.microsoft.com/office/drawing/2014/main" id="{33FAA4B4-EB5D-D74C-2590-65B661BC75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323557" y="6016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1651" p14:dur="2000"/>
    </mc:Choice>
    <mc:Fallback>
      <p:transition spd="slow" advClick="0" advTm="21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3"/>
        <p14:stopEvt time="20719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" name="Таблица 11">
            <a:extLst>
              <a:ext uri="{FF2B5EF4-FFF2-40B4-BE49-F238E27FC236}">
                <a16:creationId xmlns:a16="http://schemas.microsoft.com/office/drawing/2014/main" id="{A327C015-E97E-D965-F839-29F257300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080941"/>
              </p:ext>
            </p:extLst>
          </p:nvPr>
        </p:nvGraphicFramePr>
        <p:xfrm>
          <a:off x="372962" y="1234440"/>
          <a:ext cx="1144607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064">
                  <a:extLst>
                    <a:ext uri="{9D8B030D-6E8A-4147-A177-3AD203B41FA5}">
                      <a16:colId xmlns:a16="http://schemas.microsoft.com/office/drawing/2014/main" val="730105784"/>
                    </a:ext>
                  </a:extLst>
                </a:gridCol>
                <a:gridCol w="7591786">
                  <a:extLst>
                    <a:ext uri="{9D8B030D-6E8A-4147-A177-3AD203B41FA5}">
                      <a16:colId xmlns:a16="http://schemas.microsoft.com/office/drawing/2014/main" val="1752237724"/>
                    </a:ext>
                  </a:extLst>
                </a:gridCol>
                <a:gridCol w="3024226">
                  <a:extLst>
                    <a:ext uri="{9D8B030D-6E8A-4147-A177-3AD203B41FA5}">
                      <a16:colId xmlns:a16="http://schemas.microsoft.com/office/drawing/2014/main" val="454748718"/>
                    </a:ext>
                  </a:extLst>
                </a:gridCol>
              </a:tblGrid>
              <a:tr h="318791">
                <a:tc>
                  <a:txBody>
                    <a:bodyPr vert="horz" wrap="square"/>
                    <a:lstStyle/>
                    <a:p>
                      <a:r>
                        <a:rPr lang="ru-RU"/>
                        <a:t>№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/>
                        <a:t> мероприятие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/>
                        <a:t>сроки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657148"/>
                  </a:ext>
                </a:extLst>
              </a:tr>
              <a:tr h="856466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Беседа «Безопасный Новый год»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Лепка «Новогодние ёлочки».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800" b="1" kern="12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декабря (пятница)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001397"/>
                  </a:ext>
                </a:extLst>
              </a:tr>
              <a:tr h="91440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Фотосессия у Новогодней ёлки дома.</a:t>
                      </a:r>
                    </a:p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Встречаем Новый год!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31 декабря (суббота, воскресенье)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453489"/>
                  </a:ext>
                </a:extLst>
              </a:tr>
            </a:tbl>
          </a:graphicData>
        </a:graphic>
      </p:graphicFrame>
      <p:pic>
        <p:nvPicPr>
          <p:cNvPr id="3" name="11">
            <a:hlinkClick action="ppaction://media"/>
            <a:extLst>
              <a:ext uri="{FF2B5EF4-FFF2-40B4-BE49-F238E27FC236}">
                <a16:creationId xmlns:a16="http://schemas.microsoft.com/office/drawing/2014/main" id="{AA9D8891-5A9E-BC7E-103F-39697A0B78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380983" y="5951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8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171" p14:dur="2000"/>
    </mc:Choice>
    <mc:Fallback>
      <p:transition spd="slow" advClick="0" advTm="12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3"/>
        <p14:stopEvt time="11112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D650DB-6125-758F-AB0A-C9539B6ED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9027" y="498417"/>
            <a:ext cx="3637010" cy="2909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11FFFB-9A80-F161-D8A8-57AD510C6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2695" y="3469334"/>
            <a:ext cx="3870847" cy="29064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E76139-4C16-CF73-F0E0-A428CF533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06" y="1244809"/>
            <a:ext cx="5824508" cy="43683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543F02-B4F9-3EF0-CC85-4ACDCA799A04}"/>
              </a:ext>
            </a:extLst>
          </p:cNvPr>
          <p:cNvSpPr txBox="1"/>
          <p:nvPr/>
        </p:nvSpPr>
        <p:spPr>
          <a:xfrm>
            <a:off x="1077686" y="326571"/>
            <a:ext cx="7021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Адвент – календарь каждый год!</a:t>
            </a:r>
          </a:p>
        </p:txBody>
      </p:sp>
      <p:pic>
        <p:nvPicPr>
          <p:cNvPr id="2" name="12">
            <a:hlinkClick action="ppaction://media"/>
            <a:extLst>
              <a:ext uri="{FF2B5EF4-FFF2-40B4-BE49-F238E27FC236}">
                <a16:creationId xmlns:a16="http://schemas.microsoft.com/office/drawing/2014/main" id="{7743814A-D7D9-977B-BDCE-FCC5C2CF7D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086" y="6226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8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852" p14:dur="2000"/>
    </mc:Choice>
    <mc:Fallback>
      <p:transition spd="slow" advClick="0" advTm="10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9609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61C81E-CE3B-B73D-20EC-3B0A045B6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b="7983"/>
          <a:stretch>
            <a:fillRect/>
          </a:stretch>
        </p:blipFill>
        <p:spPr>
          <a:xfrm>
            <a:off x="178405" y="93594"/>
            <a:ext cx="5399678" cy="32537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F2499B-E97D-F011-9595-13EA1F854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4741" y="3591016"/>
            <a:ext cx="3624940" cy="27218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5E7A88-3AD6-38E1-05BE-19AF84F25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4" r="9245"/>
          <a:stretch>
            <a:fillRect/>
          </a:stretch>
        </p:blipFill>
        <p:spPr>
          <a:xfrm rot="5400000">
            <a:off x="8625952" y="213436"/>
            <a:ext cx="3461656" cy="32219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912109-AF3E-2C46-89DB-66DE7917E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>
            <a:fillRect/>
          </a:stretch>
        </p:blipFill>
        <p:spPr>
          <a:xfrm>
            <a:off x="7466865" y="3718534"/>
            <a:ext cx="4566733" cy="29718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0C7403-8683-E088-F376-2769DB29B7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/>
          <a:stretch>
            <a:fillRect/>
          </a:stretch>
        </p:blipFill>
        <p:spPr>
          <a:xfrm>
            <a:off x="426472" y="3555252"/>
            <a:ext cx="3573948" cy="32537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2A3773-A357-86E0-A147-624E61F5E435}"/>
              </a:ext>
            </a:extLst>
          </p:cNvPr>
          <p:cNvSpPr txBox="1"/>
          <p:nvPr/>
        </p:nvSpPr>
        <p:spPr>
          <a:xfrm>
            <a:off x="5796643" y="277586"/>
            <a:ext cx="2721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</a:t>
            </a:r>
          </a:p>
          <a:p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библиотекой</a:t>
            </a:r>
          </a:p>
        </p:txBody>
      </p:sp>
      <p:pic>
        <p:nvPicPr>
          <p:cNvPr id="2" name="13">
            <a:hlinkClick action="ppaction://media"/>
            <a:extLst>
              <a:ext uri="{FF2B5EF4-FFF2-40B4-BE49-F238E27FC236}">
                <a16:creationId xmlns:a16="http://schemas.microsoft.com/office/drawing/2014/main" id="{CE862334-179B-FA74-AC30-6E51B4F2807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16" y="6080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5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4179" p14:dur="2000"/>
    </mc:Choice>
    <mc:Fallback>
      <p:transition spd="slow" advClick="0" advTm="14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2"/>
        <p14:stopEvt time="13147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2861E6-BE9F-86D7-3E7C-D6AF3DCF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4522" y="2330920"/>
            <a:ext cx="4686297" cy="35187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801398-3DD0-B1EA-EF1B-E00F1C1C4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2851" y="2298263"/>
            <a:ext cx="4686297" cy="35187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37202A-95C9-DF98-26FC-691B74375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5356" y="2298262"/>
            <a:ext cx="4686297" cy="3518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5C9333-B324-EEE0-CEE8-BDDD487471C0}"/>
              </a:ext>
            </a:extLst>
          </p:cNvPr>
          <p:cNvSpPr txBox="1"/>
          <p:nvPr/>
        </p:nvSpPr>
        <p:spPr>
          <a:xfrm>
            <a:off x="996043" y="457200"/>
            <a:ext cx="103359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родителями</a:t>
            </a:r>
          </a:p>
        </p:txBody>
      </p:sp>
      <p:pic>
        <p:nvPicPr>
          <p:cNvPr id="2" name="14">
            <a:hlinkClick action="ppaction://media"/>
            <a:extLst>
              <a:ext uri="{FF2B5EF4-FFF2-40B4-BE49-F238E27FC236}">
                <a16:creationId xmlns:a16="http://schemas.microsoft.com/office/drawing/2014/main" id="{A446B96D-7761-3D6D-5E0B-BCBFA85087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238" y="6095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8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9226" p14:dur="2000"/>
    </mc:Choice>
    <mc:Fallback>
      <p:transition spd="slow" advClick="0" advTm="19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2"/>
        <p14:stopEvt time="18221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8718F7-2356-4282-C483-2029913A8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4" y="1600200"/>
            <a:ext cx="3784147" cy="5045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7B5C3B-C532-EA9D-CCDA-7DD9B1AB5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05" y="1244600"/>
            <a:ext cx="3546021" cy="47280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E96DDE0-A7BE-AD9D-947A-FE4A4EDA1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691" y="3608614"/>
            <a:ext cx="4027715" cy="30207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25D82F-234C-E32D-933F-70540A6B3AA3}"/>
              </a:ext>
            </a:extLst>
          </p:cNvPr>
          <p:cNvSpPr txBox="1"/>
          <p:nvPr/>
        </p:nvSpPr>
        <p:spPr>
          <a:xfrm>
            <a:off x="1240971" y="261257"/>
            <a:ext cx="10074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сотрудниками детского сада</a:t>
            </a:r>
          </a:p>
        </p:txBody>
      </p:sp>
      <p:pic>
        <p:nvPicPr>
          <p:cNvPr id="2" name="15">
            <a:hlinkClick action="ppaction://media"/>
            <a:extLst>
              <a:ext uri="{FF2B5EF4-FFF2-40B4-BE49-F238E27FC236}">
                <a16:creationId xmlns:a16="http://schemas.microsoft.com/office/drawing/2014/main" id="{697D6BC0-9F04-AFFA-24BC-0AEA786BEA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94" y="5972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2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1830" p14:dur="2000"/>
    </mc:Choice>
    <mc:Fallback>
      <p:transition spd="slow" advClick="0" advTm="11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2"/>
        <p14:stopEvt time="10543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348545-9603-0828-36B1-080458E25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7" y="3429000"/>
            <a:ext cx="4153552" cy="31187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B8CB2B-B8E0-1C08-0EC1-B3F456F46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81" y="2509816"/>
            <a:ext cx="5377719" cy="40379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CCD55C-4903-D36E-C51E-D336429E7EF1}"/>
              </a:ext>
            </a:extLst>
          </p:cNvPr>
          <p:cNvSpPr txBox="1"/>
          <p:nvPr/>
        </p:nvSpPr>
        <p:spPr>
          <a:xfrm>
            <a:off x="1662792" y="257084"/>
            <a:ext cx="8866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детско – родительских творческих работ и фото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F0227F-412A-BE18-5C68-C9655EFA9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075" y="1714499"/>
            <a:ext cx="2913706" cy="3429001"/>
          </a:xfrm>
          <a:prstGeom prst="rect">
            <a:avLst/>
          </a:prstGeom>
        </p:spPr>
      </p:pic>
      <p:pic>
        <p:nvPicPr>
          <p:cNvPr id="2" name="16">
            <a:hlinkClick action="ppaction://media"/>
            <a:extLst>
              <a:ext uri="{FF2B5EF4-FFF2-40B4-BE49-F238E27FC236}">
                <a16:creationId xmlns:a16="http://schemas.microsoft.com/office/drawing/2014/main" id="{BD55E51B-E074-B546-FEBE-5DC1B42E31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" y="6120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7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870" p14:dur="2000"/>
    </mc:Choice>
    <mc:Fallback>
      <p:transition spd="slow" advClick="0" advTm="5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2"/>
        <p14:stopEvt time="5307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A4AB82-46DD-BA17-27A1-01FD9872E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" b="4076"/>
          <a:stretch>
            <a:fillRect/>
          </a:stretch>
        </p:blipFill>
        <p:spPr>
          <a:xfrm>
            <a:off x="6012736" y="964647"/>
            <a:ext cx="2795438" cy="34651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93BC11-52BC-D1C3-F841-8883E04DC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6410" y="2793519"/>
            <a:ext cx="4358340" cy="32725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637865-1365-5552-4ACE-9C4DC71DD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t="3494" b="4232"/>
          <a:stretch>
            <a:fillRect/>
          </a:stretch>
        </p:blipFill>
        <p:spPr>
          <a:xfrm rot="5400000">
            <a:off x="-327275" y="1273126"/>
            <a:ext cx="3457618" cy="25472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E6B94B-3AFE-286D-B61F-7E9435A0BA66}"/>
              </a:ext>
            </a:extLst>
          </p:cNvPr>
          <p:cNvSpPr txBox="1"/>
          <p:nvPr/>
        </p:nvSpPr>
        <p:spPr>
          <a:xfrm>
            <a:off x="1401534" y="93731"/>
            <a:ext cx="9388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коллективные работы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722620-2E45-7319-8736-286F3BCEA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r="4443"/>
          <a:stretch>
            <a:fillRect/>
          </a:stretch>
        </p:blipFill>
        <p:spPr>
          <a:xfrm rot="5400000">
            <a:off x="8402607" y="2647604"/>
            <a:ext cx="4067055" cy="3255920"/>
          </a:xfrm>
          <a:prstGeom prst="rect">
            <a:avLst/>
          </a:prstGeom>
        </p:spPr>
      </p:pic>
      <p:pic>
        <p:nvPicPr>
          <p:cNvPr id="3" name="17">
            <a:hlinkClick action="ppaction://media"/>
            <a:extLst>
              <a:ext uri="{FF2B5EF4-FFF2-40B4-BE49-F238E27FC236}">
                <a16:creationId xmlns:a16="http://schemas.microsoft.com/office/drawing/2014/main" id="{D4A3045D-B8C0-5077-D04A-E00E6B6BB78C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610" y="6064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9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475" p14:dur="2000"/>
    </mc:Choice>
    <mc:Fallback>
      <p:transition spd="slow" advClick="0" advTm="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3344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33BA99-FF1F-2E32-1BEA-6C38F1024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2" t="240" r="-13793" b="-240"/>
          <a:stretch>
            <a:fillRect/>
          </a:stretch>
        </p:blipFill>
        <p:spPr>
          <a:xfrm rot="5400000">
            <a:off x="-254066" y="785807"/>
            <a:ext cx="4604656" cy="35555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661C51-5CE7-829A-18AF-D2CCD28FE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>
            <a:fillRect/>
          </a:stretch>
        </p:blipFill>
        <p:spPr>
          <a:xfrm rot="6050743">
            <a:off x="9000250" y="416124"/>
            <a:ext cx="2906483" cy="25747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B3C8D1-C64B-400B-FAFB-5A0C69276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674">
            <a:off x="9163867" y="3547458"/>
            <a:ext cx="2242921" cy="29871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8F0726-75C2-E857-529D-09015E91AD91}"/>
              </a:ext>
            </a:extLst>
          </p:cNvPr>
          <p:cNvSpPr txBox="1"/>
          <p:nvPr/>
        </p:nvSpPr>
        <p:spPr>
          <a:xfrm>
            <a:off x="4487582" y="0"/>
            <a:ext cx="4218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детей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DD6E62-6351-4AAF-A77B-0BE1B562C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r="11564"/>
          <a:stretch>
            <a:fillRect/>
          </a:stretch>
        </p:blipFill>
        <p:spPr>
          <a:xfrm rot="5400000">
            <a:off x="4864257" y="888075"/>
            <a:ext cx="2455044" cy="23278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A374BA-916E-F1B8-8875-3D39CF04A3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t="26439"/>
          <a:stretch>
            <a:fillRect/>
          </a:stretch>
        </p:blipFill>
        <p:spPr>
          <a:xfrm rot="5144659">
            <a:off x="5570346" y="3809388"/>
            <a:ext cx="3370679" cy="23999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FD984B-BF7E-294A-1D70-16F00B91C3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2"/>
          <a:stretch>
            <a:fillRect/>
          </a:stretch>
        </p:blipFill>
        <p:spPr>
          <a:xfrm>
            <a:off x="239182" y="3385456"/>
            <a:ext cx="5380767" cy="3309258"/>
          </a:xfrm>
          <a:prstGeom prst="rect">
            <a:avLst/>
          </a:prstGeom>
        </p:spPr>
      </p:pic>
      <p:pic>
        <p:nvPicPr>
          <p:cNvPr id="2" name="18">
            <a:hlinkClick action="ppaction://media"/>
            <a:extLst>
              <a:ext uri="{FF2B5EF4-FFF2-40B4-BE49-F238E27FC236}">
                <a16:creationId xmlns:a16="http://schemas.microsoft.com/office/drawing/2014/main" id="{8257CE25-A4AB-6C47-E5D0-946D7706DA1E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2982" y="6169516"/>
            <a:ext cx="609600" cy="609600"/>
          </a:xfrm>
          <a:prstGeom prst="rect">
            <a:avLst/>
          </a:prstGeom>
        </p:spPr>
      </p:pic>
    </p:spTree>
    <p:custDataLst>
      <p:tags r:id="rId11"/>
    </p:custDataLst>
    <p:extLst>
      <p:ext uri="{BB962C8B-B14F-4D97-AF65-F5344CB8AC3E}">
        <p14:creationId xmlns:p14="http://schemas.microsoft.com/office/powerpoint/2010/main" val="1743723784"/>
      </p:ext>
    </p:extLst>
  </p:cSld>
  <p:clrMapOvr>
    <a:masterClrMapping/>
  </p:clrMapOvr>
  <p:transition advClick="0" advTm="9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8074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B367B9-3E75-2DA4-35C2-FED52FB81AE7}"/>
              </a:ext>
            </a:extLst>
          </p:cNvPr>
          <p:cNvSpPr txBox="1"/>
          <p:nvPr/>
        </p:nvSpPr>
        <p:spPr>
          <a:xfrm>
            <a:off x="3363686" y="582543"/>
            <a:ext cx="491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</a:p>
        </p:txBody>
      </p:sp>
      <p:pic>
        <p:nvPicPr>
          <p:cNvPr id="3" name="19">
            <a:hlinkClick action="ppaction://media"/>
            <a:extLst>
              <a:ext uri="{FF2B5EF4-FFF2-40B4-BE49-F238E27FC236}">
                <a16:creationId xmlns:a16="http://schemas.microsoft.com/office/drawing/2014/main" id="{85F54F88-3CC9-31CB-AC70-7CEFE6891A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68179" y="6071937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FE68B6-3124-95C5-43CB-6EB859546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9" y="416408"/>
            <a:ext cx="1602859" cy="1133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5F9121-78EC-BE25-C878-269FDE7AD1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67" y="416408"/>
            <a:ext cx="1672599" cy="11827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0072E0-4E14-EE76-BDCF-3E5CF786E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78" y="182751"/>
            <a:ext cx="1941459" cy="13728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4BB935-CB4E-C2FB-2F83-7592606DF9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93" y="75130"/>
            <a:ext cx="2085474" cy="14747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E4397A-8D47-A036-C0A4-B27C88BE22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97" y="1730224"/>
            <a:ext cx="1829042" cy="12933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BF953A-237A-97DC-0494-1B4A579BE3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404" y="4572023"/>
            <a:ext cx="1544417" cy="10921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297142F-02D6-6C97-2B28-ADAE07FF99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982" y="3154668"/>
            <a:ext cx="1819018" cy="12863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9B92BCA-C8A6-9632-EFC0-31C905B07D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" y="4248997"/>
            <a:ext cx="1667407" cy="117909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9C0EB1A-43D4-854E-4384-84EDD0D29E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" y="3023618"/>
            <a:ext cx="1520354" cy="107510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4AD2A4D-E5C0-F314-D245-DE73930580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" y="1599174"/>
            <a:ext cx="1941459" cy="137288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67DC7EA-155C-5311-E149-94BBD87695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267" y="1642465"/>
            <a:ext cx="1819386" cy="12863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CB6A3AC-D38F-88E5-E932-193E96ABAC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067" y="4360558"/>
            <a:ext cx="1819386" cy="128630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5F50A05-6534-1646-7705-F6ADF72D26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789" y="3021378"/>
            <a:ext cx="1819386" cy="128630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D6621A0-4227-D981-987C-383CF4906D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16" y="1604271"/>
            <a:ext cx="1463088" cy="206943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E8D2F3F-15BF-FD58-9CE8-8E2E535CADF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67" y="1604271"/>
            <a:ext cx="1463088" cy="206943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EAF77F8-2690-1EDB-DE9C-C2BA9C7BA13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673" y="1254583"/>
            <a:ext cx="1957510" cy="138402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201BE07-A9B3-1B06-52A3-4D94C5BE00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267" y="1454614"/>
            <a:ext cx="1722857" cy="121811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84749B3-A149-7C50-1BDD-EBE67EA522D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15" y="2511486"/>
            <a:ext cx="1819386" cy="128636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1BB27D9-FE71-BC05-2E41-0EF7B74DCC4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" t="1295"/>
          <a:stretch>
            <a:fillRect/>
          </a:stretch>
        </p:blipFill>
        <p:spPr>
          <a:xfrm>
            <a:off x="5293611" y="3907575"/>
            <a:ext cx="1213701" cy="170880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75EC473-3FC2-3DFD-3A7E-E2522E3948C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t="2665"/>
          <a:stretch>
            <a:fillRect/>
          </a:stretch>
        </p:blipFill>
        <p:spPr>
          <a:xfrm>
            <a:off x="2200748" y="3820197"/>
            <a:ext cx="1281668" cy="174907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C6E8F7A-CA15-0917-4443-7702F8E14EE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" t="373" r="5214" b="-373"/>
          <a:stretch>
            <a:fillRect/>
          </a:stretch>
        </p:blipFill>
        <p:spPr>
          <a:xfrm>
            <a:off x="3752727" y="3859661"/>
            <a:ext cx="1180300" cy="174907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847F15E-A3AB-69C5-526E-8C698D708D6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t="5031" r="8680"/>
          <a:stretch>
            <a:fillRect/>
          </a:stretch>
        </p:blipFill>
        <p:spPr>
          <a:xfrm>
            <a:off x="3131758" y="5103758"/>
            <a:ext cx="1180300" cy="173541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1BD172D-93C7-4E66-80FA-3EB7EFB567B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b="1983"/>
          <a:stretch>
            <a:fillRect/>
          </a:stretch>
        </p:blipFill>
        <p:spPr>
          <a:xfrm>
            <a:off x="6949941" y="3859661"/>
            <a:ext cx="1265321" cy="176883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0D32B5D-460E-F908-54F1-02BCDBECA9D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2665" r="7826" b="2574"/>
          <a:stretch>
            <a:fillRect/>
          </a:stretch>
        </p:blipFill>
        <p:spPr>
          <a:xfrm>
            <a:off x="6120299" y="5108928"/>
            <a:ext cx="1204825" cy="174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9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296" p14:dur="2000"/>
    </mc:Choice>
    <mc:Fallback>
      <p:transition spd="slow" advClick="0" advTm="12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11697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C5DCA1-B0BB-42DB-A03F-2F17B8F773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953">
            <a:off x="6388302" y="307676"/>
            <a:ext cx="3574743" cy="520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477B6F-5F61-4CAB-A61F-302EB1C1A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031" y="249870"/>
            <a:ext cx="3972463" cy="5275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F0EFBF-0CCF-44D9-A530-638A0D3C5465}"/>
              </a:ext>
            </a:extLst>
          </p:cNvPr>
          <p:cNvSpPr txBox="1"/>
          <p:nvPr/>
        </p:nvSpPr>
        <p:spPr>
          <a:xfrm rot="349086">
            <a:off x="6316394" y="5401994"/>
            <a:ext cx="3502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>
                <a:solidFill>
                  <a:srgbClr val="002060"/>
                </a:solidFill>
              </a:rPr>
              <a:t>Вознюк Майя Владимировна</a:t>
            </a:r>
            <a:r>
              <a:rPr lang="ru-RU"/>
              <a:t>, высшая квалификационная категория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25A011-708A-4017-BC30-31343D28199A}"/>
              </a:ext>
            </a:extLst>
          </p:cNvPr>
          <p:cNvSpPr txBox="1"/>
          <p:nvPr/>
        </p:nvSpPr>
        <p:spPr>
          <a:xfrm rot="21261724">
            <a:off x="2647570" y="5313162"/>
            <a:ext cx="3502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>
                <a:solidFill>
                  <a:srgbClr val="002060"/>
                </a:solidFill>
              </a:rPr>
              <a:t>Панова Мария Александровна</a:t>
            </a:r>
            <a:r>
              <a:rPr lang="ru-RU"/>
              <a:t>, </a:t>
            </a:r>
          </a:p>
          <a:p>
            <a:pPr algn="ctr"/>
            <a:r>
              <a:rPr lang="ru-RU"/>
              <a:t>Первая квалификационная</a:t>
            </a:r>
          </a:p>
          <a:p>
            <a:pPr algn="ctr"/>
            <a:r>
              <a:rPr lang="ru-RU"/>
              <a:t>категория</a:t>
            </a:r>
            <a:endParaRPr lang="ru-RU"/>
          </a:p>
        </p:txBody>
      </p:sp>
      <p:pic>
        <p:nvPicPr>
          <p:cNvPr id="3" name="!!!">
            <a:hlinkClick action="ppaction://media"/>
            <a:extLst>
              <a:ext uri="{FF2B5EF4-FFF2-40B4-BE49-F238E27FC236}">
                <a16:creationId xmlns:a16="http://schemas.microsoft.com/office/drawing/2014/main" id="{B2E4313E-D40C-3D93-42C4-92C9F2C0DA2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fade in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768" y="6101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5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1490" p14:dur="2000"/>
    </mc:Choice>
    <mc:Fallback>
      <p:transition spd="slow" advClick="0" advTm="11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3"/>
        <p14:stopEvt time="10586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5D287-5B6D-E87C-7CAD-4768D5323148}"/>
              </a:ext>
            </a:extLst>
          </p:cNvPr>
          <p:cNvSpPr txBox="1"/>
          <p:nvPr/>
        </p:nvSpPr>
        <p:spPr>
          <a:xfrm>
            <a:off x="2420470" y="2413337"/>
            <a:ext cx="8821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3172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808" p14:dur="2000"/>
    </mc:Choice>
    <mc:Fallback>
      <p:transition spd="slow" advClick="0" advTm="2808"/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8F7B30-8666-4453-B252-D5936215FFE5}"/>
              </a:ext>
            </a:extLst>
          </p:cNvPr>
          <p:cNvSpPr txBox="1"/>
          <p:nvPr/>
        </p:nvSpPr>
        <p:spPr>
          <a:xfrm>
            <a:off x="1069801" y="1245617"/>
            <a:ext cx="9456764" cy="5219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Всем известно, что самый любимый праздник детей – это Новый год. Предновогодняя суета, письма Деду Морозу, украшение ёлки и долгожданные подарки под ней. При подготовке к празднованию Нового года у детей часто возникали вопросы: зачем наряжают ёлку? Настоящий ли Дед Мороз? Где он живёт? А принесёт Дед Мороз подарки? Разобраться в этих вопросах поможет совместная творческо- игровая деятельность, осуществляемая в ходе реализации проекта.</a:t>
            </a:r>
            <a:endParaRPr lang="ru-RU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Данный проект направлен на приобщение детей к праздникам, их особенностям проведения. Наш проект поможет детям и родителям стать непосредственными участниками подготовки к Новому году, полностью погрузиться в предновогодний ураган впечатлений и радостного ожидания чуда.</a:t>
            </a:r>
            <a:endParaRPr lang="ru-RU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8140" algn="ctr">
              <a:lnSpc>
                <a:spcPct val="115000"/>
              </a:lnSpc>
              <a:spcAft>
                <a:spcPts val="1000"/>
              </a:spcAft>
            </a:pPr>
            <a:endParaRPr lang="ru-RU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3E3AB-9921-20F1-4D7C-91CBDFD66C79}"/>
              </a:ext>
            </a:extLst>
          </p:cNvPr>
          <p:cNvSpPr txBox="1"/>
          <p:nvPr/>
        </p:nvSpPr>
        <p:spPr>
          <a:xfrm>
            <a:off x="4058143" y="660842"/>
            <a:ext cx="288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pic>
        <p:nvPicPr>
          <p:cNvPr id="2" name="Слайд 3">
            <a:hlinkClick action="ppaction://media"/>
            <a:extLst>
              <a:ext uri="{FF2B5EF4-FFF2-40B4-BE49-F238E27FC236}">
                <a16:creationId xmlns:a16="http://schemas.microsoft.com/office/drawing/2014/main" id="{EF7D6673-8EE1-F1D5-8D0D-846ADE4E2E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68179" y="6160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826" p14:dur="2000"/>
    </mc:Choice>
    <mc:Fallback>
      <p:transition spd="slow" advClick="0" advTm="10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9667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233782-F204-446C-89E0-FF85A14EF7B8}"/>
              </a:ext>
            </a:extLst>
          </p:cNvPr>
          <p:cNvSpPr txBox="1"/>
          <p:nvPr/>
        </p:nvSpPr>
        <p:spPr>
          <a:xfrm>
            <a:off x="457200" y="394138"/>
            <a:ext cx="11271593" cy="656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480"/>
              </a:spcAft>
            </a:pPr>
            <a:endParaRPr lang="ru-R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42900" algn="just">
              <a:lnSpc>
                <a:spcPct val="115000"/>
              </a:lnSpc>
              <a:spcAft>
                <a:spcPts val="480"/>
              </a:spcAft>
            </a:pPr>
            <a:r>
              <a:rPr lang="ru-RU" sz="2400" b="1" i="1" u="sng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продолжать знакомить детей с темой ожидания и подготовки к празднику Новый год, через выполнение посильных заданий, игр, творческих работ.</a:t>
            </a:r>
          </a:p>
          <a:p>
            <a:pPr indent="342900" algn="just">
              <a:lnSpc>
                <a:spcPct val="115000"/>
              </a:lnSpc>
              <a:spcAft>
                <a:spcPts val="480"/>
              </a:spcAft>
            </a:pPr>
            <a:r>
              <a:rPr lang="ru-RU" sz="2400" b="1" i="1" u="sng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2400" b="1" u="sng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/>
            <a:r>
              <a:rPr lang="ru-RU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Образовательные:</a:t>
            </a:r>
            <a:endParaRPr lang="ru-RU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ru-RU" sz="2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Расширить представления детей о праздновании Нового года, об истории возникновения праздника</a:t>
            </a:r>
            <a:endParaRPr lang="ru-RU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ru-RU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Закрепить знания детей о течении времени (месяц, неделя, день);</a:t>
            </a:r>
            <a:endParaRPr lang="ru-RU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Помочь детям наглядно ощутить приближение радостного праздника;</a:t>
            </a:r>
            <a:endParaRPr lang="ru-RU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tabLst>
                <a:tab pos="180340"/>
              </a:tabLst>
            </a:pPr>
            <a:r>
              <a:rPr lang="ru-RU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Развивающие:</a:t>
            </a:r>
            <a:endParaRPr lang="ru-RU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ru-RU" sz="2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у дошкольников интеллектуальную инициативу, организаторские способности, приучать активно участвовать в подготовке к празднику.</a:t>
            </a:r>
            <a:endParaRPr lang="ru-RU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развитию речевого общения, обогащению и расширению словаря.</a:t>
            </a:r>
            <a:endParaRPr lang="ru-RU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tabLst>
                <a:tab pos="180340"/>
              </a:tabLst>
            </a:pPr>
            <a:r>
              <a:rPr lang="ru-RU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Воспитательные:</a:t>
            </a:r>
            <a:endParaRPr lang="ru-RU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ru-RU" sz="2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интерес к народному творчеству, любовь к ручному труду.</a:t>
            </a:r>
            <a:endParaRPr lang="ru-RU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Укреплять связи дошкольного учреждения с семьей.  Побуждать родителей к совместной творческой деятельности с детьми. </a:t>
            </a:r>
            <a:endParaRPr lang="ru-RU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42900" algn="just">
              <a:lnSpc>
                <a:spcPct val="115000"/>
              </a:lnSpc>
              <a:spcAft>
                <a:spcPts val="480"/>
              </a:spcAft>
            </a:pPr>
            <a:endParaRPr lang="ru-RU" sz="16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Слайд 4">
            <a:hlinkClick action="ppaction://media"/>
            <a:extLst>
              <a:ext uri="{FF2B5EF4-FFF2-40B4-BE49-F238E27FC236}">
                <a16:creationId xmlns:a16="http://schemas.microsoft.com/office/drawing/2014/main" id="{229A665C-9E5F-06A8-6E80-77CDE6544E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152400" y="6071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8153" p14:dur="2000"/>
    </mc:Choice>
    <mc:Fallback>
      <p:transition spd="slow" advClick="0" advTm="1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4"/>
        <p14:stopEvt time="17367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EF720E-B05B-42FD-BCDF-5A90F6C39BDC}"/>
              </a:ext>
            </a:extLst>
          </p:cNvPr>
          <p:cNvSpPr txBox="1"/>
          <p:nvPr/>
        </p:nvSpPr>
        <p:spPr>
          <a:xfrm>
            <a:off x="740980" y="537188"/>
            <a:ext cx="10444332" cy="674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340" algn="just">
              <a:lnSpc>
                <a:spcPct val="106000"/>
              </a:lnSpc>
              <a:spcAft>
                <a:spcPts val="800"/>
              </a:spcAft>
            </a:pPr>
            <a:r>
              <a:rPr lang="ru-RU" sz="24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b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</a:t>
            </a:r>
            <a:endParaRPr lang="ru-RU" sz="2800" b="1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spcAft>
                <a:spcPts val="800"/>
              </a:spcAft>
            </a:pPr>
            <a:r>
              <a:rPr lang="ru-RU" sz="2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этап: Подготовительный.</a:t>
            </a:r>
            <a:endParaRPr lang="ru-RU" sz="2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</a:pPr>
            <a:r>
              <a:rPr lang="ru-RU" sz="2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темы проекта, формулирование цели и задач.</a:t>
            </a: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</a:pPr>
            <a:r>
              <a:rPr lang="ru-RU" sz="2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Изготовление Адвент-календаря (Борода Дед Мороза).</a:t>
            </a: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</a:pPr>
            <a:r>
              <a:rPr lang="ru-RU" sz="2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плана заданий</a:t>
            </a: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</a:pPr>
            <a:r>
              <a:rPr lang="ru-RU" sz="2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развивающей среды.</a:t>
            </a: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</a:pPr>
            <a:r>
              <a:rPr lang="ru-RU" sz="2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Информирование родителей о задачах и содержании проекта.</a:t>
            </a: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</a:pPr>
            <a:r>
              <a:rPr lang="ru-RU" sz="2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Подбор методической и художественной литературы по выбранной тематике проекта.</a:t>
            </a:r>
          </a:p>
          <a:p>
            <a:pPr>
              <a:spcAft>
                <a:spcPts val="800"/>
              </a:spcAft>
            </a:pPr>
            <a:r>
              <a:rPr lang="ru-RU" sz="2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2-й этап. Реализация проекта.</a:t>
            </a:r>
          </a:p>
          <a:p>
            <a:pPr>
              <a:spcAft>
                <a:spcPts val="800"/>
              </a:spcAft>
            </a:pPr>
            <a:r>
              <a:rPr lang="ru-RU" sz="2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этап: Заключительный</a:t>
            </a:r>
            <a:endParaRPr lang="ru-RU" sz="2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</a:pPr>
            <a:r>
              <a:rPr lang="ru-RU" sz="2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Подведение итогов.</a:t>
            </a: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</a:pPr>
            <a:r>
              <a:rPr lang="ru-RU" sz="2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опыта работы.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endParaRPr lang="ru-R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Слайд 5">
            <a:hlinkClick action="ppaction://media"/>
            <a:extLst>
              <a:ext uri="{FF2B5EF4-FFF2-40B4-BE49-F238E27FC236}">
                <a16:creationId xmlns:a16="http://schemas.microsoft.com/office/drawing/2014/main" id="{D922A39B-5FF7-3DD6-52F0-3B39CDF7C4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13138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3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8931" p14:dur="2000"/>
    </mc:Choice>
    <mc:Fallback>
      <p:transition spd="slow" advClick="0" advTm="48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47921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083E6-3E80-4E10-A809-A1827C267B91}"/>
              </a:ext>
            </a:extLst>
          </p:cNvPr>
          <p:cNvSpPr txBox="1"/>
          <p:nvPr/>
        </p:nvSpPr>
        <p:spPr>
          <a:xfrm>
            <a:off x="483326" y="675250"/>
            <a:ext cx="10894422" cy="4980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480"/>
              </a:spcAft>
            </a:pPr>
            <a:r>
              <a:rPr lang="ru-RU" sz="24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</a:t>
            </a:r>
            <a:endParaRPr lang="ru-RU" sz="240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У детей сформированы  знания о празднике Новый год, об истории новогодней игрушки, о традиции встречи праздника в разных странах;</a:t>
            </a:r>
          </a:p>
          <a:p>
            <a:r>
              <a:rPr lang="ru-RU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Позитивный настрой в преддверии новогоднего праздника, умение действовать согласованно, переживать радость от результатов общих усилий и совместной деятельности.</a:t>
            </a:r>
          </a:p>
          <a:p>
            <a:r>
              <a:rPr lang="ru-RU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Активное участие детей и родителей в подготовке к Новому году.</a:t>
            </a:r>
          </a:p>
          <a:p>
            <a:r>
              <a:rPr lang="ru-RU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4.Активное взаимодействие с библиотекой «Семейного чтения» №13</a:t>
            </a:r>
          </a:p>
          <a:p>
            <a:r>
              <a:rPr lang="ru-RU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Дети проявляют активность, инициативность и самостоятельность в разных видах деятельности – игре, общении, конструировании, творчестве.</a:t>
            </a:r>
          </a:p>
          <a:p>
            <a:r>
              <a:rPr lang="ru-RU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Оформление группы и раздевалки с новогодней тематикой</a:t>
            </a:r>
          </a:p>
          <a:p>
            <a:r>
              <a:rPr lang="ru-RU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Итоговое мероприятие «Новогодний утренник»</a:t>
            </a:r>
          </a:p>
          <a:p>
            <a:endParaRPr lang="ru-RU" sz="240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слайд 6">
            <a:hlinkClick action="ppaction://media"/>
            <a:extLst>
              <a:ext uri="{FF2B5EF4-FFF2-40B4-BE49-F238E27FC236}">
                <a16:creationId xmlns:a16="http://schemas.microsoft.com/office/drawing/2014/main" id="{3EBBB1C7-4EE2-43DC-57A6-17B60300CF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178526" y="6083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9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8310" p14:dur="2000"/>
    </mc:Choice>
    <mc:Fallback>
      <p:transition spd="slow" advClick="0" advTm="28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3"/>
        <p14:stopEvt time="27482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5B7DC7-FF47-4925-AE62-6E5DDBF01308}"/>
              </a:ext>
            </a:extLst>
          </p:cNvPr>
          <p:cNvSpPr txBox="1"/>
          <p:nvPr/>
        </p:nvSpPr>
        <p:spPr>
          <a:xfrm>
            <a:off x="323557" y="112541"/>
            <a:ext cx="10438227" cy="6386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7FA6E79D-5291-40A7-B1FD-F7194100A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181676"/>
              </p:ext>
            </p:extLst>
          </p:nvPr>
        </p:nvGraphicFramePr>
        <p:xfrm>
          <a:off x="323557" y="896381"/>
          <a:ext cx="11446076" cy="5424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064">
                  <a:extLst>
                    <a:ext uri="{9D8B030D-6E8A-4147-A177-3AD203B41FA5}">
                      <a16:colId xmlns:a16="http://schemas.microsoft.com/office/drawing/2014/main" val="730105784"/>
                    </a:ext>
                  </a:extLst>
                </a:gridCol>
                <a:gridCol w="7591786">
                  <a:extLst>
                    <a:ext uri="{9D8B030D-6E8A-4147-A177-3AD203B41FA5}">
                      <a16:colId xmlns:a16="http://schemas.microsoft.com/office/drawing/2014/main" val="1752237724"/>
                    </a:ext>
                  </a:extLst>
                </a:gridCol>
                <a:gridCol w="3024226">
                  <a:extLst>
                    <a:ext uri="{9D8B030D-6E8A-4147-A177-3AD203B41FA5}">
                      <a16:colId xmlns:a16="http://schemas.microsoft.com/office/drawing/2014/main" val="454748718"/>
                    </a:ext>
                  </a:extLst>
                </a:gridCol>
              </a:tblGrid>
              <a:tr h="318791">
                <a:tc>
                  <a:txBody>
                    <a:bodyPr vert="horz" wrap="square"/>
                    <a:lstStyle/>
                    <a:p>
                      <a:r>
                        <a:rPr lang="ru-RU"/>
                        <a:t>№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/>
                        <a:t> мероприятие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/>
                        <a:t>сроки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657148"/>
                  </a:ext>
                </a:extLst>
              </a:tr>
              <a:tr h="856466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Знакомство с адвент- календарём, его функциями.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Чтение письма от Деда Мороза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декабря (пятница)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001397"/>
                  </a:ext>
                </a:extLst>
              </a:tr>
              <a:tr h="91440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Делаем добрые дела! Изготовление кормушек для птиц с родителями.</a:t>
                      </a:r>
                    </a:p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Заготовление корма для птиц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3 декабря (суббота, воскресенье)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453489"/>
                  </a:ext>
                </a:extLst>
              </a:tr>
              <a:tr h="761542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Вывешивание кормушек, пополнение их кормом. Наблюдение за птицами.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декабря (понедельник)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321850"/>
                  </a:ext>
                </a:extLst>
              </a:tr>
              <a:tr h="71763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 в библиотеку «Скоро! Скоро!  Новый год!»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декабря (вторник)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284407"/>
                  </a:ext>
                </a:extLst>
              </a:tr>
              <a:tr h="779929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i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Оформление книжной выставки «Книги о зиме и новогоднем празднике»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декабря (среда)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848226"/>
                  </a:ext>
                </a:extLst>
              </a:tr>
              <a:tr h="102893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Чтение художественной литературы «Новогодние приключения»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декабря (четверг)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9753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8C6E5DA-E8E6-4DE4-A667-43DC6A99CB0C}"/>
              </a:ext>
            </a:extLst>
          </p:cNvPr>
          <p:cNvSpPr txBox="1"/>
          <p:nvPr/>
        </p:nvSpPr>
        <p:spPr>
          <a:xfrm>
            <a:off x="1828799" y="275347"/>
            <a:ext cx="7427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мероприятий</a:t>
            </a:r>
          </a:p>
        </p:txBody>
      </p:sp>
      <p:pic>
        <p:nvPicPr>
          <p:cNvPr id="3" name="7">
            <a:hlinkClick action="ppaction://media"/>
            <a:extLst>
              <a:ext uri="{FF2B5EF4-FFF2-40B4-BE49-F238E27FC236}">
                <a16:creationId xmlns:a16="http://schemas.microsoft.com/office/drawing/2014/main" id="{67142D31-854A-817D-EE7A-9AF297FAFC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323557" y="6114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62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128" p14:dur="2000"/>
    </mc:Choice>
    <mc:Fallback>
      <p:transition spd="slow" advClick="0" advTm="20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3"/>
        <p14:stopEvt time="19706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" name="Таблица 11">
            <a:extLst>
              <a:ext uri="{FF2B5EF4-FFF2-40B4-BE49-F238E27FC236}">
                <a16:creationId xmlns:a16="http://schemas.microsoft.com/office/drawing/2014/main" id="{52855061-4D74-3438-CB65-3D182E35E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492969"/>
              </p:ext>
            </p:extLst>
          </p:nvPr>
        </p:nvGraphicFramePr>
        <p:xfrm>
          <a:off x="372962" y="716669"/>
          <a:ext cx="11446076" cy="5424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064">
                  <a:extLst>
                    <a:ext uri="{9D8B030D-6E8A-4147-A177-3AD203B41FA5}">
                      <a16:colId xmlns:a16="http://schemas.microsoft.com/office/drawing/2014/main" val="730105784"/>
                    </a:ext>
                  </a:extLst>
                </a:gridCol>
                <a:gridCol w="7591786">
                  <a:extLst>
                    <a:ext uri="{9D8B030D-6E8A-4147-A177-3AD203B41FA5}">
                      <a16:colId xmlns:a16="http://schemas.microsoft.com/office/drawing/2014/main" val="1752237724"/>
                    </a:ext>
                  </a:extLst>
                </a:gridCol>
                <a:gridCol w="3024226">
                  <a:extLst>
                    <a:ext uri="{9D8B030D-6E8A-4147-A177-3AD203B41FA5}">
                      <a16:colId xmlns:a16="http://schemas.microsoft.com/office/drawing/2014/main" val="454748718"/>
                    </a:ext>
                  </a:extLst>
                </a:gridCol>
              </a:tblGrid>
              <a:tr h="318791">
                <a:tc>
                  <a:txBody>
                    <a:bodyPr vert="horz" wrap="square"/>
                    <a:lstStyle/>
                    <a:p>
                      <a:r>
                        <a:rPr lang="ru-RU"/>
                        <a:t>№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/>
                        <a:t> мероприятие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/>
                        <a:t>сроки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657148"/>
                  </a:ext>
                </a:extLst>
              </a:tr>
              <a:tr h="856466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Рисование крупой «Волшебные узоры зимы»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декабря (пятница)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001397"/>
                  </a:ext>
                </a:extLst>
              </a:tr>
              <a:tr h="91440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Подбор новогодних стихотворений, заучивание наизусть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 10 декабря (суббота, воскресенье)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453489"/>
                  </a:ext>
                </a:extLst>
              </a:tr>
              <a:tr h="761542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Лепка «Весёлый снеговик»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декабря (понедельник)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321850"/>
                  </a:ext>
                </a:extLst>
              </a:tr>
              <a:tr h="71763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Заучивание новогодних песенок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декабря (вторник)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284407"/>
                  </a:ext>
                </a:extLst>
              </a:tr>
              <a:tr h="779929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 i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 настольных игр: «Новогодняя бродилка», «Пазлы от Деда Мороза», «Новогодний дуббль»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декабря (среда)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848226"/>
                  </a:ext>
                </a:extLst>
              </a:tr>
              <a:tr h="102893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украшений: «Новогодняя цепочка», «Шарики». Украшение ёлки в группе.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декабря (четверг)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975306"/>
                  </a:ext>
                </a:extLst>
              </a:tr>
            </a:tbl>
          </a:graphicData>
        </a:graphic>
      </p:graphicFrame>
      <p:pic>
        <p:nvPicPr>
          <p:cNvPr id="3" name="8">
            <a:hlinkClick action="ppaction://media"/>
            <a:extLst>
              <a:ext uri="{FF2B5EF4-FFF2-40B4-BE49-F238E27FC236}">
                <a16:creationId xmlns:a16="http://schemas.microsoft.com/office/drawing/2014/main" id="{022991EF-D5E2-541A-B89B-3450FEEFA6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53173" y="6129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3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9918" p14:dur="2000"/>
    </mc:Choice>
    <mc:Fallback>
      <p:transition spd="slow" advClick="0" advTm="9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3"/>
        <p14:stopEvt time="9376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3" name="Таблица 11">
            <a:extLst>
              <a:ext uri="{FF2B5EF4-FFF2-40B4-BE49-F238E27FC236}">
                <a16:creationId xmlns:a16="http://schemas.microsoft.com/office/drawing/2014/main" id="{81203F2D-CFAB-58E9-77A0-3D6253A554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004721"/>
              </p:ext>
            </p:extLst>
          </p:nvPr>
        </p:nvGraphicFramePr>
        <p:xfrm>
          <a:off x="323557" y="896381"/>
          <a:ext cx="11446076" cy="5424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064">
                  <a:extLst>
                    <a:ext uri="{9D8B030D-6E8A-4147-A177-3AD203B41FA5}">
                      <a16:colId xmlns:a16="http://schemas.microsoft.com/office/drawing/2014/main" val="730105784"/>
                    </a:ext>
                  </a:extLst>
                </a:gridCol>
                <a:gridCol w="7591786">
                  <a:extLst>
                    <a:ext uri="{9D8B030D-6E8A-4147-A177-3AD203B41FA5}">
                      <a16:colId xmlns:a16="http://schemas.microsoft.com/office/drawing/2014/main" val="1752237724"/>
                    </a:ext>
                  </a:extLst>
                </a:gridCol>
                <a:gridCol w="3024226">
                  <a:extLst>
                    <a:ext uri="{9D8B030D-6E8A-4147-A177-3AD203B41FA5}">
                      <a16:colId xmlns:a16="http://schemas.microsoft.com/office/drawing/2014/main" val="454748718"/>
                    </a:ext>
                  </a:extLst>
                </a:gridCol>
              </a:tblGrid>
              <a:tr h="318791">
                <a:tc>
                  <a:txBody>
                    <a:bodyPr vert="horz" wrap="square"/>
                    <a:lstStyle/>
                    <a:p>
                      <a:r>
                        <a:rPr lang="ru-RU"/>
                        <a:t>№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/>
                        <a:t> мероприятие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/>
                        <a:t>сроки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657148"/>
                  </a:ext>
                </a:extLst>
              </a:tr>
              <a:tr h="856466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/>
                        <a:t>13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Повторение новогодних стихотворений.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декабря (пятница)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001397"/>
                  </a:ext>
                </a:extLst>
              </a:tr>
              <a:tr h="91440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/>
                        <a:t>14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Совместное изготовление новогодних игрушек для выставки детского сада «Лучшая новогодняя игрушка»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 17 декабря (суббота, воскресенье)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453489"/>
                  </a:ext>
                </a:extLst>
              </a:tr>
              <a:tr h="761542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/>
                        <a:t>15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игровой деятельности совместно с работником библиотеки «История новогодней игрушки»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декабря (понедельник)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321850"/>
                  </a:ext>
                </a:extLst>
              </a:tr>
              <a:tr h="71763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/>
                        <a:t>16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Раскрашивание новогодних раскрасок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декабря (вторник)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284407"/>
                  </a:ext>
                </a:extLst>
              </a:tr>
              <a:tr h="779929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/>
                        <a:t>17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 i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подарков для родителей к новому году «Снежный шар»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декабря (среда)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848226"/>
                  </a:ext>
                </a:extLst>
              </a:tr>
              <a:tr h="102893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b="1"/>
                        <a:t>18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Просмотр новогоднего мультфильма «Снеговик- почтовик»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декабря (четверг)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975306"/>
                  </a:ext>
                </a:extLst>
              </a:tr>
            </a:tbl>
          </a:graphicData>
        </a:graphic>
      </p:graphicFrame>
      <p:pic>
        <p:nvPicPr>
          <p:cNvPr id="2" name="9">
            <a:hlinkClick action="ppaction://media"/>
            <a:extLst>
              <a:ext uri="{FF2B5EF4-FFF2-40B4-BE49-F238E27FC236}">
                <a16:creationId xmlns:a16="http://schemas.microsoft.com/office/drawing/2014/main" id="{049E466F-2A77-8FFD-BB23-1BD9D48789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323557" y="6016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7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4874" p14:dur="2000"/>
    </mc:Choice>
    <mc:Fallback>
      <p:transition spd="slow" advClick="0" advTm="14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14071" objId="2"/>
      </p14:showEvtLst>
    </p:ext>
  </p:extLst>
</p:sld>
</file>

<file path=ppt/tags/tag1.xml><?xml version="1.0" encoding="utf-8"?>
<p:tagLst xmlns:p="http://schemas.openxmlformats.org/presentationml/2006/main">
  <p:tag name="TIMING" val="|19"/>
</p:tagLst>
</file>

<file path=ppt/tags/tag2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Широкоэкранный</PresentationFormat>
  <Paragraphs>52</Paragraphs>
  <Slides>20</Slides>
  <Notes>0</Notes>
  <TotalTime>1357</TotalTime>
  <HiddenSlides>0</HiddenSlides>
  <MMClips>19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baseType="lpstr" size="26">
      <vt:lpstr>Arial</vt:lpstr>
      <vt:lpstr>Calibri Light</vt:lpstr>
      <vt:lpstr>Calibri</vt:lpstr>
      <vt:lpstr>Times New Roman</vt:lpstr>
      <vt:lpstr>Symbol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Детский сад № 86</dc:creator>
  <cp:lastModifiedBy>Пользователь</cp:lastModifiedBy>
  <cp:revision>147</cp:revision>
  <dcterms:created xsi:type="dcterms:W3CDTF">2021-03-29T08:58:46Z</dcterms:created>
  <dcterms:modified xsi:type="dcterms:W3CDTF">2024-01-21T15:49:41Z</dcterms:modified>
</cp:coreProperties>
</file>